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5143500" cx="9144000"/>
  <p:notesSz cx="6858000" cy="9144000"/>
  <p:embeddedFontLst>
    <p:embeddedFont>
      <p:font typeface="Reenie Beanie"/>
      <p:regular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ReenieBeanie-regular.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Rainhill_Trials"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anleyspur.blogspot.com/2022/06/zoo-train-in-kingston-1953.html"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jWL6eUxcjm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200.littleinventors.org"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book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P6a4zDjLAlY"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e3bde6cb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0e3bde6cb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Stockton &amp; Darlington Railway challenge. Next Stop: The Future!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0de62c888f_0_4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30de62c888f_0_4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The North East has been a centre for industry for hundreds of years and ideas and many great inventors have come from this region.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b="1" lang="en"/>
              <a:t>William Armstrong</a:t>
            </a:r>
            <a:r>
              <a:rPr lang="en"/>
              <a:t>, one of Britain’s forgotten geniuses, invented and </a:t>
            </a:r>
            <a:r>
              <a:rPr lang="en">
                <a:solidFill>
                  <a:schemeClr val="dk1"/>
                </a:solidFill>
              </a:rPr>
              <a:t>built Newcastle’s Swing Bridge and the hydraulic mechanism that operates the famous Tower Bridge in London.</a:t>
            </a:r>
            <a:r>
              <a:rPr lang="en"/>
              <a:t> </a:t>
            </a:r>
            <a:r>
              <a:rPr b="0" i="0" lang="en" sz="1100" u="none" cap="none" strike="noStrike">
                <a:solidFill>
                  <a:srgbClr val="000000"/>
                </a:solidFill>
                <a:latin typeface="Arial"/>
                <a:ea typeface="Arial"/>
                <a:cs typeface="Arial"/>
                <a:sym typeface="Arial"/>
              </a:rPr>
              <a:t>He was a 19th century visionary inventor, engineer, scientist and businessman</a:t>
            </a:r>
            <a:r>
              <a:rPr lang="en"/>
              <a:t>. He built Cragside near Rothbury, Northumberland, which was </a:t>
            </a:r>
            <a:r>
              <a:rPr b="0" i="0" lang="en" sz="1100" u="none" cap="none" strike="noStrike">
                <a:solidFill>
                  <a:srgbClr val="000000"/>
                </a:solidFill>
                <a:latin typeface="Arial"/>
                <a:ea typeface="Arial"/>
                <a:cs typeface="Arial"/>
                <a:sym typeface="Arial"/>
              </a:rPr>
              <a:t>the first </a:t>
            </a:r>
            <a:r>
              <a:rPr lang="en"/>
              <a:t>house in the world to be lit by hydro-electric power. H</a:t>
            </a:r>
            <a:r>
              <a:rPr b="0" i="0" lang="en" sz="1100" u="none" cap="none" strike="noStrike">
                <a:solidFill>
                  <a:srgbClr val="000000"/>
                </a:solidFill>
                <a:latin typeface="Arial"/>
                <a:ea typeface="Arial"/>
                <a:cs typeface="Arial"/>
                <a:sym typeface="Arial"/>
              </a:rPr>
              <a:t>is </a:t>
            </a:r>
            <a:r>
              <a:rPr lang="en">
                <a:solidFill>
                  <a:schemeClr val="dk1"/>
                </a:solidFill>
              </a:rPr>
              <a:t>works in </a:t>
            </a:r>
            <a:r>
              <a:rPr b="0" i="0" lang="en" sz="1100" u="none" cap="none" strike="noStrike">
                <a:solidFill>
                  <a:srgbClr val="000000"/>
                </a:solidFill>
                <a:latin typeface="Arial"/>
                <a:ea typeface="Arial"/>
                <a:cs typeface="Arial"/>
                <a:sym typeface="Arial"/>
              </a:rPr>
              <a:t>Elswick on the north bank of the River Tyne were famou</a:t>
            </a:r>
            <a:r>
              <a:rPr lang="en"/>
              <a:t>s around the world and</a:t>
            </a:r>
            <a:r>
              <a:rPr b="0" i="0" lang="en" sz="1100" u="none" cap="none" strike="noStrike">
                <a:solidFill>
                  <a:srgbClr val="000000"/>
                </a:solidFill>
                <a:latin typeface="Arial"/>
                <a:ea typeface="Arial"/>
                <a:cs typeface="Arial"/>
                <a:sym typeface="Arial"/>
              </a:rPr>
              <a:t> he employed over 25,000 people in the manufacture of hydraulic cranes, ships and armaments. </a:t>
            </a:r>
            <a:r>
              <a:rPr lang="en">
                <a:solidFill>
                  <a:srgbClr val="333333"/>
                </a:solidFill>
              </a:rPr>
              <a:t>He was also an environmentalist 150 years ahead of his time, advocating water and solar power as substitutes for fossil fuels.</a:t>
            </a:r>
            <a:endParaRPr sz="1200"/>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lang="en"/>
              <a:t>The North East</a:t>
            </a:r>
            <a:r>
              <a:rPr b="0" i="0" lang="en" sz="1100" u="none" cap="none" strike="noStrike">
                <a:solidFill>
                  <a:srgbClr val="000000"/>
                </a:solidFill>
                <a:latin typeface="Arial"/>
                <a:ea typeface="Arial"/>
                <a:cs typeface="Arial"/>
                <a:sym typeface="Arial"/>
              </a:rPr>
              <a:t> owes its place in railway history to the inventive genius of engineers such as George and his </a:t>
            </a:r>
            <a:r>
              <a:rPr lang="en"/>
              <a:t>son, </a:t>
            </a:r>
            <a:r>
              <a:rPr b="0" i="0" lang="en" sz="1100" u="none" cap="none" strike="noStrike">
                <a:solidFill>
                  <a:srgbClr val="000000"/>
                </a:solidFill>
                <a:latin typeface="Arial"/>
                <a:ea typeface="Arial"/>
                <a:cs typeface="Arial"/>
                <a:sym typeface="Arial"/>
              </a:rPr>
              <a:t>Robert Stephenson</a:t>
            </a:r>
            <a:r>
              <a:rPr lang="en"/>
              <a:t>. They </a:t>
            </a:r>
            <a:r>
              <a:rPr b="0" i="0" lang="en" sz="1100" u="none" cap="none" strike="noStrike">
                <a:solidFill>
                  <a:srgbClr val="000000"/>
                </a:solidFill>
                <a:latin typeface="Arial"/>
                <a:ea typeface="Arial"/>
                <a:cs typeface="Arial"/>
                <a:sym typeface="Arial"/>
              </a:rPr>
              <a:t>developed the earliest steam locomotives as a means of improving the transport of coal</a:t>
            </a:r>
            <a:r>
              <a:rPr lang="en"/>
              <a:t> from the pityard to the sea ports for then transporting by sea to all around the country. </a:t>
            </a:r>
            <a:r>
              <a:rPr b="0" i="0" lang="en" sz="1100" u="none" cap="none" strike="noStrike">
                <a:solidFill>
                  <a:srgbClr val="000000"/>
                </a:solidFill>
                <a:latin typeface="Arial"/>
                <a:ea typeface="Arial"/>
                <a:cs typeface="Arial"/>
                <a:sym typeface="Arial"/>
              </a:rPr>
              <a:t> Previously, coal had been hauled along largely wooden railway</a:t>
            </a:r>
            <a:r>
              <a:rPr lang="en"/>
              <a:t> tracks</a:t>
            </a:r>
            <a:r>
              <a:rPr b="0" i="0" lang="en" sz="1100" u="none" cap="none" strike="noStrike">
                <a:solidFill>
                  <a:srgbClr val="000000"/>
                </a:solidFill>
                <a:latin typeface="Arial"/>
                <a:ea typeface="Arial"/>
                <a:cs typeface="Arial"/>
                <a:sym typeface="Arial"/>
              </a:rPr>
              <a:t> on </a:t>
            </a:r>
            <a:r>
              <a:rPr lang="en"/>
              <a:t>platforms</a:t>
            </a:r>
            <a:r>
              <a:rPr b="0" i="0" lang="en" sz="1100" u="none" cap="none" strike="noStrike">
                <a:solidFill>
                  <a:srgbClr val="000000"/>
                </a:solidFill>
                <a:latin typeface="Arial"/>
                <a:ea typeface="Arial"/>
                <a:cs typeface="Arial"/>
                <a:sym typeface="Arial"/>
              </a:rPr>
              <a:t> </a:t>
            </a:r>
            <a:r>
              <a:rPr lang="en"/>
              <a:t>which</a:t>
            </a:r>
            <a:r>
              <a:rPr b="0" i="0" lang="en" sz="1100" u="none" cap="none" strike="noStrike">
                <a:solidFill>
                  <a:srgbClr val="000000"/>
                </a:solidFill>
                <a:latin typeface="Arial"/>
                <a:ea typeface="Arial"/>
                <a:cs typeface="Arial"/>
                <a:sym typeface="Arial"/>
              </a:rPr>
              <a:t> relied on </a:t>
            </a:r>
            <a:r>
              <a:rPr lang="en"/>
              <a:t>horses</a:t>
            </a:r>
            <a:r>
              <a:rPr b="0" i="0" lang="en" sz="1100" u="none" cap="none" strike="noStrike">
                <a:solidFill>
                  <a:srgbClr val="000000"/>
                </a:solidFill>
                <a:latin typeface="Arial"/>
                <a:ea typeface="Arial"/>
                <a:cs typeface="Arial"/>
                <a:sym typeface="Arial"/>
              </a:rPr>
              <a:t>, human effort</a:t>
            </a:r>
            <a:r>
              <a:rPr lang="en"/>
              <a:t> and strength </a:t>
            </a:r>
            <a:r>
              <a:rPr b="0" i="0" lang="en" sz="1100" u="none" cap="none" strike="noStrike">
                <a:solidFill>
                  <a:srgbClr val="000000"/>
                </a:solidFill>
                <a:latin typeface="Arial"/>
                <a:ea typeface="Arial"/>
                <a:cs typeface="Arial"/>
                <a:sym typeface="Arial"/>
              </a:rPr>
              <a:t>or the force of gravity to move them. </a:t>
            </a:r>
            <a:endParaRPr/>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b="1" i="0" lang="en" sz="1100" u="none" cap="none" strike="noStrike">
                <a:solidFill>
                  <a:srgbClr val="000000"/>
                </a:solidFill>
              </a:rPr>
              <a:t>George Stephenson</a:t>
            </a:r>
            <a:r>
              <a:rPr b="0" i="0" lang="en" sz="1100" u="none" cap="none" strike="noStrike">
                <a:solidFill>
                  <a:srgbClr val="000000"/>
                </a:solidFill>
                <a:latin typeface="Arial"/>
                <a:ea typeface="Arial"/>
                <a:cs typeface="Arial"/>
                <a:sym typeface="Arial"/>
              </a:rPr>
              <a:t> was known as the </a:t>
            </a:r>
            <a:r>
              <a:rPr lang="en"/>
              <a:t>‘Father of the Railways’ and</a:t>
            </a:r>
            <a:r>
              <a:rPr b="0" i="0" lang="en" sz="1100" u="none" cap="none" strike="noStrike">
                <a:solidFill>
                  <a:srgbClr val="000000"/>
                </a:solidFill>
                <a:latin typeface="Arial"/>
                <a:ea typeface="Arial"/>
                <a:cs typeface="Arial"/>
                <a:sym typeface="Arial"/>
              </a:rPr>
              <a:t> built his first engine ‘Blucher’ in 1814 when he was an enginewright at Killingworth Colliery</a:t>
            </a:r>
            <a:r>
              <a:rPr lang="en"/>
              <a:t> in North Tyneside.</a:t>
            </a:r>
            <a:r>
              <a:rPr b="0" i="0" lang="en" sz="1100" u="none" cap="none" strike="noStrike">
                <a:solidFill>
                  <a:srgbClr val="000000"/>
                </a:solidFill>
                <a:latin typeface="Arial"/>
                <a:ea typeface="Arial"/>
                <a:cs typeface="Arial"/>
                <a:sym typeface="Arial"/>
              </a:rPr>
              <a:t> With his son, Robert, he went on to </a:t>
            </a:r>
            <a:r>
              <a:rPr lang="en"/>
              <a:t>develop</a:t>
            </a:r>
            <a:r>
              <a:rPr b="0" i="0" lang="en" sz="1100" u="none" cap="none" strike="noStrike">
                <a:solidFill>
                  <a:srgbClr val="000000"/>
                </a:solidFill>
                <a:latin typeface="Arial"/>
                <a:ea typeface="Arial"/>
                <a:cs typeface="Arial"/>
                <a:sym typeface="Arial"/>
              </a:rPr>
              <a:t> the construction of railway</a:t>
            </a:r>
            <a:r>
              <a:rPr lang="en"/>
              <a:t> systems,</a:t>
            </a:r>
            <a:r>
              <a:rPr b="0" i="0" lang="en" sz="1100" u="none" cap="none" strike="noStrike">
                <a:solidFill>
                  <a:srgbClr val="000000"/>
                </a:solidFill>
                <a:latin typeface="Arial"/>
                <a:ea typeface="Arial"/>
                <a:cs typeface="Arial"/>
                <a:sym typeface="Arial"/>
              </a:rPr>
              <a:t> and </a:t>
            </a:r>
            <a:r>
              <a:rPr lang="en"/>
              <a:t>i</a:t>
            </a:r>
            <a:r>
              <a:rPr b="0" i="0" lang="en" sz="1100" u="none" cap="none" strike="noStrike">
                <a:solidFill>
                  <a:srgbClr val="000000"/>
                </a:solidFill>
                <a:latin typeface="Arial"/>
                <a:ea typeface="Arial"/>
                <a:cs typeface="Arial"/>
                <a:sym typeface="Arial"/>
              </a:rPr>
              <a:t>n 1825 they opened the first passenger </a:t>
            </a:r>
            <a:r>
              <a:rPr lang="en"/>
              <a:t>railway</a:t>
            </a:r>
            <a:r>
              <a:rPr b="0" i="0" lang="en" sz="1100" u="none" cap="none" strike="noStrike">
                <a:solidFill>
                  <a:srgbClr val="000000"/>
                </a:solidFill>
                <a:latin typeface="Arial"/>
                <a:ea typeface="Arial"/>
                <a:cs typeface="Arial"/>
                <a:sym typeface="Arial"/>
              </a:rPr>
              <a:t> in the world</a:t>
            </a:r>
            <a:r>
              <a:rPr lang="en"/>
              <a:t>, </a:t>
            </a:r>
            <a:r>
              <a:rPr b="0" i="0" lang="en" sz="1100" u="none" cap="none" strike="noStrike">
                <a:solidFill>
                  <a:srgbClr val="000000"/>
                </a:solidFill>
                <a:latin typeface="Arial"/>
                <a:ea typeface="Arial"/>
                <a:cs typeface="Arial"/>
                <a:sym typeface="Arial"/>
              </a:rPr>
              <a:t>the famous Stockton and Darlington Railway</a:t>
            </a:r>
            <a:r>
              <a:rPr lang="en"/>
              <a:t>, </a:t>
            </a:r>
            <a:r>
              <a:rPr b="0" i="0" lang="en" sz="1100" u="none" cap="none" strike="noStrike">
                <a:solidFill>
                  <a:srgbClr val="000000"/>
                </a:solidFill>
                <a:latin typeface="Arial"/>
                <a:ea typeface="Arial"/>
                <a:cs typeface="Arial"/>
                <a:sym typeface="Arial"/>
              </a:rPr>
              <a:t>with their engine ‘Locomotion 1’. It was in Forth Street, Newcastle, that they built their most famous locomotive, ‘Rocket’, which set new standards of speed and efficiency, winning </a:t>
            </a:r>
            <a:r>
              <a:rPr b="0" i="0" lang="en" sz="1100" u="sng" cap="none" strike="noStrike">
                <a:solidFill>
                  <a:schemeClr val="hlink"/>
                </a:solidFill>
                <a:latin typeface="Arial"/>
                <a:ea typeface="Arial"/>
                <a:cs typeface="Arial"/>
                <a:sym typeface="Arial"/>
                <a:hlinkClick r:id="rId2"/>
              </a:rPr>
              <a:t>the Rainhill Trials</a:t>
            </a:r>
            <a:r>
              <a:rPr b="0" i="0" lang="en" sz="1100" u="none" cap="none" strike="noStrike">
                <a:solidFill>
                  <a:srgbClr val="000000"/>
                </a:solidFill>
                <a:latin typeface="Arial"/>
                <a:ea typeface="Arial"/>
                <a:cs typeface="Arial"/>
                <a:sym typeface="Arial"/>
              </a:rPr>
              <a:t> in 1829.</a:t>
            </a:r>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246" name="Google Shape;246;g30de62c888f_0_46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0de62c888f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0de62c888f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
                <a:solidFill>
                  <a:schemeClr val="dk1"/>
                </a:solidFill>
              </a:rPr>
              <a:t>Sometimes the past can seem old and boring. </a:t>
            </a:r>
            <a:endParaRPr>
              <a:solidFill>
                <a:schemeClr val="dk1"/>
              </a:solidFill>
            </a:endParaRPr>
          </a:p>
          <a:p>
            <a:pPr indent="0" lvl="0" marL="0" rtl="0" algn="l">
              <a:spcBef>
                <a:spcPts val="0"/>
              </a:spcBef>
              <a:spcAft>
                <a:spcPts val="0"/>
              </a:spcAft>
              <a:buClr>
                <a:schemeClr val="dk1"/>
              </a:buClr>
              <a:buSzPts val="1400"/>
              <a:buFont typeface="Arial"/>
              <a:buNone/>
            </a:pPr>
            <a:r>
              <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But some of the most wacky forgotten inventions came from inventors before our time. Let’s take a look at some bonkers traveling  inventions of the past! </a:t>
            </a:r>
            <a:endParaRPr b="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0de62c888f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30de62c888f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Handcars came onto the railroad scene in the 1860's. Early models used a hand crank that was spun to propel the car.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handcar has a brake that is activated by a foot pedal. The brake was made of wood, though to increase its stopping ability it was often covered with a leather pad.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Typically a handcar was pushed to get it started and then four men worked the pump to get it to speed. The running speed of a handcar was about 8mph, though faster speeds of 15mph could be obtained if going downhill!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Operating handcars was dangerous work. Many men were killed from collisions with unexpected trains that hit them from the front and the rear. It was standard procedure for a man to run ahead to curves and watch for oncoming trains. Some railroads prohibited their use during heavy fog.</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[http://www.railroadhandcar.com/history/history.php]</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0de62c888f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0de62c888f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Suspended monorail bicycle and suspended monorail</a:t>
            </a:r>
            <a:r>
              <a:rPr lang="en"/>
              <a:t>. </a:t>
            </a:r>
            <a:endParaRPr/>
          </a:p>
          <a:p>
            <a:pPr indent="0" lvl="0" marL="0" rtl="0" algn="l">
              <a:lnSpc>
                <a:spcPct val="115000"/>
              </a:lnSpc>
              <a:spcBef>
                <a:spcPts val="1000"/>
              </a:spcBef>
              <a:spcAft>
                <a:spcPts val="0"/>
              </a:spcAft>
              <a:buNone/>
            </a:pPr>
            <a:r>
              <a:rPr lang="en"/>
              <a:t>The picture on the l</a:t>
            </a:r>
            <a:r>
              <a:rPr lang="en"/>
              <a:t>eft is the Hotchkiss Bicycle Railway, which runs from Mount Holly to Smithville in New Jersey, USA. It was invented by Arthur E Hotchkiss, and built in 1892. According to one source, the idea was that you hired a bicycle and cycled along the girder track to your destination; there were a number of bicycle depots along the route. They could travel in both directions so you could just turn around and head off the </a:t>
            </a:r>
            <a:r>
              <a:rPr lang="en"/>
              <a:t>other</a:t>
            </a:r>
            <a:r>
              <a:rPr lang="en"/>
              <a:t> way!</a:t>
            </a:r>
            <a:endParaRPr/>
          </a:p>
          <a:p>
            <a:pPr indent="0" lvl="0" marL="0" rtl="0" algn="l">
              <a:lnSpc>
                <a:spcPct val="115000"/>
              </a:lnSpc>
              <a:spcBef>
                <a:spcPts val="1000"/>
              </a:spcBef>
              <a:spcAft>
                <a:spcPts val="1000"/>
              </a:spcAft>
              <a:buNone/>
            </a:pPr>
            <a:r>
              <a:rPr lang="en">
                <a:solidFill>
                  <a:srgbClr val="001D35"/>
                </a:solidFill>
              </a:rPr>
              <a:t>The suspended monorail was invented in the 1880s by German inventors Nicolaus Otto and Eugen Langen. Their most famous creation is the Wuppertal Schwebebahn, or "floating railway", which opened in 1901 in Wuppertal, Germany. It is still operating today!</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0de62c888f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0de62c888f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Rollercoasters travel on tracks! The first ones were invented in</a:t>
            </a:r>
            <a:r>
              <a:rPr lang="en">
                <a:solidFill>
                  <a:srgbClr val="1F1F1F"/>
                </a:solidFill>
              </a:rPr>
              <a:t> the </a:t>
            </a:r>
            <a:r>
              <a:rPr lang="en">
                <a:solidFill>
                  <a:srgbClr val="040C28"/>
                </a:solidFill>
              </a:rPr>
              <a:t>17th century</a:t>
            </a:r>
            <a:r>
              <a:rPr lang="en">
                <a:solidFill>
                  <a:srgbClr val="1F1F1F"/>
                </a:solidFill>
              </a:rPr>
              <a:t>, and LaMarcus Adna Thompson obtained one of the first known patents for a rollercoaster design in 1885, based on the Switchback Railway which opened a year earlier at Coney Island in America.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Have you ever been on a rollercoaster?!</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0de62c888f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30de62c888f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63500" rtl="0" algn="l">
              <a:lnSpc>
                <a:spcPct val="115000"/>
              </a:lnSpc>
              <a:spcBef>
                <a:spcPts val="0"/>
              </a:spcBef>
              <a:spcAft>
                <a:spcPts val="800"/>
              </a:spcAft>
              <a:buNone/>
            </a:pPr>
            <a:r>
              <a:rPr lang="en">
                <a:solidFill>
                  <a:srgbClr val="001D35"/>
                </a:solidFill>
              </a:rPr>
              <a:t>A velocipede, also known as a railway velocipede or railroad velocipede, was a three-wheeled handcar used by railroads in North America to travel on tracks.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0de62c888f_0_2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0de62c888f_0_2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Zoo train. </a:t>
            </a:r>
            <a:r>
              <a:rPr lang="en" sz="1200">
                <a:solidFill>
                  <a:schemeClr val="dk1"/>
                </a:solidFill>
                <a:latin typeface="Calibri"/>
                <a:ea typeface="Calibri"/>
                <a:cs typeface="Calibri"/>
                <a:sym typeface="Calibri"/>
              </a:rPr>
              <a:t>Starting its transcontinental circuit in 1950, the zoo train made many stops in the US and Canada.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In the display cars were several species of monkeys, a young male lion from Kenya, a two year-old tigress named Pamela, an emu, four toucans, a concave hornbill named Rufus, a Peruvian llama, a tapir, a European genet and a giant paca - like a beaver without a tail - a hundred year-old turtle and four small crocodiles. A total of 38 animals called the zoo train home. Methusaleh, the largest reticulated python ever captured, at 31 feet in length and weighing 340 pounds, was also on display.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a:t>
            </a:r>
            <a:r>
              <a:rPr lang="en" u="sng">
                <a:solidFill>
                  <a:schemeClr val="hlink"/>
                </a:solidFill>
                <a:hlinkClick r:id="rId2"/>
              </a:rPr>
              <a:t>https://hanleyspur.blogspot.com/2022/06/zoo-train-in-kingston-1953.html</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0de62c888f_0_7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30de62c888f_0_7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have a looks at a quick history of 200 years of train travel in Britain! </a:t>
            </a:r>
            <a:endParaRPr/>
          </a:p>
          <a:p>
            <a:pPr indent="0" lvl="0" marL="0" rtl="0" algn="l">
              <a:spcBef>
                <a:spcPts val="0"/>
              </a:spcBef>
              <a:spcAft>
                <a:spcPts val="0"/>
              </a:spcAft>
              <a:buNone/>
            </a:pPr>
            <a:r>
              <a:t/>
            </a:r>
            <a:endParaRPr/>
          </a:p>
          <a:p>
            <a:pPr indent="0" lvl="0" marL="0" rtl="0" algn="l">
              <a:lnSpc>
                <a:spcPct val="120000"/>
              </a:lnSpc>
              <a:spcBef>
                <a:spcPts val="0"/>
              </a:spcBef>
              <a:spcAft>
                <a:spcPts val="0"/>
              </a:spcAft>
              <a:buClr>
                <a:schemeClr val="dk1"/>
              </a:buClr>
              <a:buSzPts val="1100"/>
              <a:buFont typeface="Arial"/>
              <a:buNone/>
            </a:pPr>
            <a:r>
              <a:rPr b="1" lang="en">
                <a:solidFill>
                  <a:schemeClr val="dk1"/>
                </a:solidFill>
              </a:rPr>
              <a:t>c1700: Early use of rails for transport</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Since ancient times, human ingenuity has led to guided systems of transport that make tasks easier. By the 1700s, miles and miles of wooden track is used to haul coal across the North East of England – with some help from horses too.</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1804: Proving steam can power</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In Wales, two industrialists make a 500 guinea (£525) bet: can steam power haul 10 tonnes of coal for 10 miles? Cornish engineer Richard Trevithick designs the Pen-y-Darren locomotive – which almost covers that distance by track, taking about 4 hours.</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1807: First paying passengers</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Originally built in 1804 to carry limestone from quarries to market, the Swansea and Mumbles Railway swaps cargo for paying passengers, becoming the first to do so. The carriages are guided by iron rails – but horses, not locomotives provide the pulling power.</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1825: Opening of the Stockton and Darlington Railway</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On 27 September 1825, near Shildon, a steam-powered locomotive engine sets off, pulling wagons loaded with 450 to 600 excited passengers, and streaming with celebratory banners.</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1829: The iconic Rocket</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Robert Stephenson’s ‘Rocket’ design goes beyond simply being a successful early engine, becoming an iconic example of what railways can do. Champion of the 1829 Rainhill trials to prove the viability of steam locomotive-powered railways, it’s also present at the Liverpool and Manchester Railway opening in 1830.</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1841: A carriage fit for Royalty</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aunt of Queen Victoria, Dowager Queen Adelaide, takes to the rails in a converted first class carriage to tour northern England. As well as being the first royal carriage, it’s the first adapted for health accessibility – the seats are re-designed for her needs.</a:t>
            </a:r>
            <a:endParaRPr>
              <a:solidFill>
                <a:srgbClr val="212529"/>
              </a:solidFill>
            </a:endParaRPr>
          </a:p>
          <a:p>
            <a:pPr indent="0" lvl="0" marL="0" rtl="0" algn="l">
              <a:lnSpc>
                <a:spcPct val="115000"/>
              </a:lnSpc>
              <a:spcBef>
                <a:spcPts val="1200"/>
              </a:spcBef>
              <a:spcAft>
                <a:spcPts val="0"/>
              </a:spcAft>
              <a:buNone/>
            </a:pPr>
            <a:r>
              <a:rPr lang="en">
                <a:solidFill>
                  <a:srgbClr val="212529"/>
                </a:solidFill>
              </a:rPr>
              <a:t>Royals continue to travel by bigger and grander trains to meet people over the next century.</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1860s: Holidays by train</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In 1860 railways carry 23,000 visitors to the seaside in Blackpool: rail is creating mass tourism. In the 1800s and 1900s, factories closed for part of the summer for maintenance, and workers took their holiday. These were known as Wakes Weeks or, in Scotland, Fairs Fortnights – dates varied by area.</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1879: Dining in restaurant cars</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Great Northern Railway starts the first dining car service in Britain. Some medical authorities have concerns, claiming rushed eating will cause fatal indigestion. Fortunately, no deaths are linked to dining car food and the service becomes very popular.</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1870s: Bed-seats make sleeping on board more comfortable</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People slept on trains from the start of railways: just consider the slow journeys. In 1873 North British Railway’s dedicated sleeping service on the East Coast Main Line launches – the seat flattens into a bed. From the 1880s on, sleeping carriages are built. Services become more glamorous and desirable.</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1900s: Electric commuter trains</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Suburban living, with good housing design and green spaces, served by city railways, becomes popular. The Lancashire and Yorkshire Railway and Southern Railway’s electric trains are a perfect match: very well suited to ‘stop, start, stop’ requirements. Electric trains create a rush of development around the capital, creating new suburbs.</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1938: Mallard sets a new world steam record</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streamlined LNER locomotive Mallard pulls a test car carrying several railway engineers, who lie flat down on the shaking floor. It reaches an incredible 126 miles per hour, a record still unbeaten today.</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1979: First female train drivers</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Karen Harrison applies to the British Rail driver training programme, signing her application K. Harrison. At interview stage, bosses realise she’s not a man. Karen qualifies as one of the first female drivers, but workplace recognition is a challenge. She is supportive of female and LGBTQ+ colleagues at work.</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1990: The Channel Tunnel - British and French engineers meet under the sea</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On 1 December 1990 there is a literal breakthrough as British and French teams connect the service tunnel beneath the Channel. Engineers shake hands through the breach. Four years later the Channel Tunnel opens for rail traffic, the culmination of over 150 years of railway plans for an undersea line.</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2003: Eurostar sets the UK train speed record</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Thanks to HS1, Eurostar set 373 313/14 becomes the UK’s train speed record holder achieving 208mph (334.7km/h) near Boxley in Kent. Eurostar is effective at encouraging environmentally friendly travel between Britain and Europe. Flights taken between London and Paris reduce by half from 1996 to 2019. St Pancras later gets rebuilt as a ‘destination station’.</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2024: Greener rail travel</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railway is due to be net-zero for carbon emissions by 2045 in Scotland and by 2050 in England and Wales. This transformation aims to switch people to rail from more polluting types of transport and to carry more cargo by rail, helping Britain to meet its net-zero targets.</a:t>
            </a:r>
            <a:endParaRPr>
              <a:solidFill>
                <a:srgbClr val="212529"/>
              </a:solidFill>
            </a:endParaRPr>
          </a:p>
          <a:p>
            <a:pPr indent="0" lvl="0" marL="0" rtl="0" algn="l">
              <a:lnSpc>
                <a:spcPct val="115000"/>
              </a:lnSpc>
              <a:spcBef>
                <a:spcPts val="1200"/>
              </a:spcBef>
              <a:spcAft>
                <a:spcPts val="0"/>
              </a:spcAft>
              <a:buNone/>
            </a:pPr>
            <a:r>
              <a:rPr b="1" lang="en">
                <a:solidFill>
                  <a:schemeClr val="dk1"/>
                </a:solidFill>
              </a:rPr>
              <a:t>But what </a:t>
            </a:r>
            <a:r>
              <a:rPr b="1" lang="en">
                <a:solidFill>
                  <a:schemeClr val="dk1"/>
                </a:solidFill>
              </a:rPr>
              <a:t>next</a:t>
            </a:r>
            <a:r>
              <a:rPr b="1" lang="en">
                <a:solidFill>
                  <a:schemeClr val="dk1"/>
                </a:solidFill>
              </a:rPr>
              <a:t>?!</a:t>
            </a:r>
            <a:endParaRPr b="1">
              <a:solidFill>
                <a:schemeClr val="dk1"/>
              </a:solidFill>
            </a:endParaRPr>
          </a:p>
          <a:p>
            <a:pPr indent="0" lvl="0" marL="0" rtl="0" algn="l">
              <a:spcBef>
                <a:spcPts val="1200"/>
              </a:spcBef>
              <a:spcAft>
                <a:spcPts val="0"/>
              </a:spcAft>
              <a:buNone/>
            </a:pPr>
            <a:r>
              <a:rPr lang="en" sz="1450">
                <a:solidFill>
                  <a:srgbClr val="212529"/>
                </a:solidFill>
                <a:highlight>
                  <a:srgbClr val="FFFFFF"/>
                </a:highlight>
              </a:rPr>
              <a:t>[</a:t>
            </a:r>
            <a:r>
              <a:rPr lang="en" sz="1800">
                <a:solidFill>
                  <a:srgbClr val="595959"/>
                </a:solidFill>
              </a:rPr>
              <a:t>https://railway200.co.uk/timeline/]</a:t>
            </a:r>
            <a:endParaRPr sz="1450">
              <a:solidFill>
                <a:srgbClr val="212529"/>
              </a:solidFill>
              <a:highlight>
                <a:srgbClr val="FFFFFF"/>
              </a:highligh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19b53f9759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g319b53f9759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Morgan joined Nexus in 2015, on a three-year apprenticeship in Electrical Maintenance. She’s now a technician for signalling, telecommunications, electrical and mechanical engineering in </a:t>
            </a:r>
            <a:r>
              <a:rPr lang="en"/>
              <a:t>Metro’s</a:t>
            </a:r>
            <a:r>
              <a:rPr b="0" i="0" lang="en" sz="1100" u="none" cap="none" strike="noStrike">
                <a:solidFill>
                  <a:srgbClr val="000000"/>
                </a:solidFill>
                <a:latin typeface="Arial"/>
                <a:ea typeface="Arial"/>
                <a:cs typeface="Arial"/>
                <a:sym typeface="Arial"/>
              </a:rPr>
              <a:t> Capital Delivery team, working on a wide variety of new projects across the system. </a:t>
            </a:r>
            <a:endParaRPr>
              <a:highlight>
                <a:srgbClr val="FFFF00"/>
              </a:highlight>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 </a:t>
            </a:r>
            <a:br>
              <a:rPr b="0" i="0" lang="en"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p:txBody>
      </p:sp>
      <p:sp>
        <p:nvSpPr>
          <p:cNvPr id="345" name="Google Shape;345;g319b53f9759_1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19b53f9759_1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g319b53f9759_1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2600"/>
              </a:spcAft>
              <a:buClr>
                <a:schemeClr val="dk1"/>
              </a:buClr>
              <a:buSzPts val="1100"/>
              <a:buFont typeface="Arial"/>
              <a:buNone/>
            </a:pPr>
            <a:r>
              <a:rPr lang="en" sz="1200">
                <a:solidFill>
                  <a:srgbClr val="2C2C2C"/>
                </a:solidFill>
                <a:latin typeface="Calibri"/>
                <a:ea typeface="Calibri"/>
                <a:cs typeface="Calibri"/>
                <a:sym typeface="Calibri"/>
              </a:rPr>
              <a:t>Have a read about the life of Lynne Dickinson, a station delivery </a:t>
            </a:r>
            <a:r>
              <a:rPr lang="en" sz="1200">
                <a:solidFill>
                  <a:srgbClr val="2C2C2C"/>
                </a:solidFill>
                <a:latin typeface="Calibri"/>
                <a:ea typeface="Calibri"/>
                <a:cs typeface="Calibri"/>
                <a:sym typeface="Calibri"/>
              </a:rPr>
              <a:t>manager</a:t>
            </a:r>
            <a:r>
              <a:rPr lang="en" sz="1200">
                <a:solidFill>
                  <a:srgbClr val="2C2C2C"/>
                </a:solidFill>
                <a:latin typeface="Calibri"/>
                <a:ea typeface="Calibri"/>
                <a:cs typeface="Calibri"/>
                <a:sym typeface="Calibri"/>
              </a:rPr>
              <a:t> on the Metro. </a:t>
            </a:r>
            <a:endParaRPr sz="1200">
              <a:solidFill>
                <a:srgbClr val="2C2C2C"/>
              </a:solidFill>
              <a:latin typeface="Calibri"/>
              <a:ea typeface="Calibri"/>
              <a:cs typeface="Calibri"/>
              <a:sym typeface="Calibri"/>
            </a:endParaRPr>
          </a:p>
        </p:txBody>
      </p:sp>
      <p:sp>
        <p:nvSpPr>
          <p:cNvPr id="362" name="Google Shape;362;g319b53f9759_1_1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0d64f3987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0d64f3987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0f7635173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30f7635173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are some incredible trains around the world. Have a look at these 3:</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AutoNum type="arabicPeriod"/>
            </a:pPr>
            <a:r>
              <a:rPr lang="en"/>
              <a:t>Glass floor hanging train in China! Passengers can see out right below their feet!</a:t>
            </a:r>
            <a:endParaRPr/>
          </a:p>
          <a:p>
            <a:pPr indent="-298450" lvl="0" marL="457200" rtl="0" algn="l">
              <a:spcBef>
                <a:spcPts val="0"/>
              </a:spcBef>
              <a:spcAft>
                <a:spcPts val="0"/>
              </a:spcAft>
              <a:buSzPts val="1100"/>
              <a:buAutoNum type="arabicPeriod"/>
            </a:pPr>
            <a:r>
              <a:rPr lang="en"/>
              <a:t>Blue mountain </a:t>
            </a:r>
            <a:r>
              <a:rPr lang="en"/>
              <a:t>scenic</a:t>
            </a:r>
            <a:r>
              <a:rPr lang="en"/>
              <a:t> train in </a:t>
            </a:r>
            <a:r>
              <a:rPr lang="en"/>
              <a:t>Australia</a:t>
            </a:r>
            <a:r>
              <a:rPr lang="en"/>
              <a:t> is one of the steepest train in the world. </a:t>
            </a:r>
            <a:r>
              <a:rPr lang="en" u="sng">
                <a:solidFill>
                  <a:schemeClr val="hlink"/>
                </a:solidFill>
                <a:hlinkClick r:id="rId2"/>
              </a:rPr>
              <a:t>Watch this! </a:t>
            </a:r>
            <a:endParaRPr/>
          </a:p>
          <a:p>
            <a:pPr indent="-298450" lvl="0" marL="457200" rtl="0" algn="l">
              <a:spcBef>
                <a:spcPts val="0"/>
              </a:spcBef>
              <a:spcAft>
                <a:spcPts val="0"/>
              </a:spcAft>
              <a:buSzPts val="1100"/>
              <a:buAutoNum type="arabicPeriod"/>
            </a:pPr>
            <a:r>
              <a:rPr lang="en"/>
              <a:t>The Shinkansen in Japan</a:t>
            </a:r>
            <a:r>
              <a:rPr lang="en">
                <a:solidFill>
                  <a:schemeClr val="dk1"/>
                </a:solidFill>
              </a:rPr>
              <a:t>. </a:t>
            </a:r>
            <a:r>
              <a:rPr lang="en">
                <a:solidFill>
                  <a:schemeClr val="dk1"/>
                </a:solidFill>
              </a:rPr>
              <a:t>Instantly recognisable for its striking, sloping nose and sweeping aerodynamic curves, the Shinkansen was the world's first high-speed train and quickly became known around the world by its English name: the </a:t>
            </a:r>
            <a:r>
              <a:rPr b="1" lang="en">
                <a:solidFill>
                  <a:schemeClr val="dk1"/>
                </a:solidFill>
              </a:rPr>
              <a:t>bullet train</a:t>
            </a:r>
            <a:r>
              <a:rPr lang="en">
                <a:solidFill>
                  <a:schemeClr val="dk1"/>
                </a:solidFill>
              </a:rPr>
              <a:t>.</a:t>
            </a:r>
            <a:endParaRPr>
              <a:solidFill>
                <a:schemeClr val="dk1"/>
              </a:solidFill>
            </a:endParaRPr>
          </a:p>
          <a:p>
            <a:pPr indent="0" lvl="0" marL="0" rtl="0" algn="l">
              <a:lnSpc>
                <a:spcPct val="115000"/>
              </a:lnSpc>
              <a:spcBef>
                <a:spcPts val="0"/>
              </a:spcBef>
              <a:spcAft>
                <a:spcPts val="0"/>
              </a:spcAft>
              <a:buNone/>
            </a:pPr>
            <a:r>
              <a:t/>
            </a:r>
            <a:endParaRPr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0de62c888f_0_7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30de62c888f_0_7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future hasn’t happened yet so anything is possible! Great inventors nurture and embrace their imaginations. They can believe in a future that no one else knows about. And we can also think about making the</a:t>
            </a:r>
            <a:r>
              <a:rPr lang="en">
                <a:solidFill>
                  <a:schemeClr val="dk1"/>
                </a:solidFill>
              </a:rPr>
              <a:t> future better for people and the planet.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lnSpc>
                <a:spcPct val="115000"/>
              </a:lnSpc>
              <a:spcBef>
                <a:spcPts val="0"/>
              </a:spcBef>
              <a:spcAft>
                <a:spcPts val="1200"/>
              </a:spcAft>
              <a:buClr>
                <a:schemeClr val="dk1"/>
              </a:buClr>
              <a:buSzPts val="1100"/>
              <a:buFont typeface="Arial"/>
              <a:buNone/>
            </a:pPr>
            <a:r>
              <a:rPr lang="en">
                <a:solidFill>
                  <a:schemeClr val="dk1"/>
                </a:solidFill>
              </a:rPr>
              <a:t>The railway is due to be net-zero for carbon emissions by 2045 in Scotland and by 2050 in England and Wales. This transformation aims to switch people to rail from more polluting types of transport and to carry more cargo by rail, helping Britain to meet its net-zero targets.</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30de62c888f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30de62c888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your invention challenge! We want you to ‘Invent your dream train carriage!’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Think</a:t>
            </a:r>
            <a:r>
              <a:rPr lang="en"/>
              <a:t> hard about </a:t>
            </a:r>
            <a:r>
              <a:rPr lang="en"/>
              <a:t>what</a:t>
            </a:r>
            <a:r>
              <a:rPr lang="en"/>
              <a:t> </a:t>
            </a:r>
            <a:r>
              <a:rPr lang="en"/>
              <a:t>activities</a:t>
            </a:r>
            <a:r>
              <a:rPr lang="en"/>
              <a:t> you would like to do on your dream train. What would need to be inside the carriage to be able to do those things? Does there need to be tables or chairs or could the </a:t>
            </a:r>
            <a:r>
              <a:rPr lang="en"/>
              <a:t>carriage</a:t>
            </a:r>
            <a:r>
              <a:rPr lang="en"/>
              <a:t> look totally different?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1b5ab34386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31b5ab34386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L</a:t>
            </a:r>
            <a:r>
              <a:rPr lang="en" sz="1200">
                <a:solidFill>
                  <a:srgbClr val="1D2228"/>
                </a:solidFill>
                <a:latin typeface="Calibri"/>
                <a:ea typeface="Calibri"/>
                <a:cs typeface="Calibri"/>
                <a:sym typeface="Calibri"/>
              </a:rPr>
              <a:t>ooking back on what your students came up with from the activity sheets, u</a:t>
            </a:r>
            <a:r>
              <a:rPr lang="en" sz="1200">
                <a:solidFill>
                  <a:schemeClr val="dk1"/>
                </a:solidFill>
                <a:latin typeface="Calibri"/>
                <a:ea typeface="Calibri"/>
                <a:cs typeface="Calibri"/>
                <a:sym typeface="Calibri"/>
              </a:rPr>
              <a:t>se the following tips to help your students develop their ideas further to come up with an invention!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Follow that thought</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Try to stop thinking for a minute. It’s pretty much impossible!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So trust your brain and try to catch a thought, run with it, and see where it takes you!</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Who needs your help?</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No problem too small</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It might be how to help a snail go faster, how to water a cactus, or how to protect a ladybird from the rain—no problem is too small to capture your inventive imagination!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No limits</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of course, the opposite is also true—there is no problem too big to have a go at either!</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Break the rules</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10b040a4910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g10b040a4910_0_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Tell us about your invention idea using the invention drawing sheet! Use black pen, colours and labels to bring it to life. </a:t>
            </a:r>
            <a:endParaRPr/>
          </a:p>
        </p:txBody>
      </p:sp>
      <p:sp>
        <p:nvSpPr>
          <p:cNvPr id="415" name="Google Shape;415;g10b040a4910_0_9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10b040a4910_0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g10b040a4910_0_1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Upload your idea to </a:t>
            </a:r>
            <a:r>
              <a:rPr lang="en" u="sng">
                <a:solidFill>
                  <a:schemeClr val="hlink"/>
                </a:solidFill>
                <a:hlinkClick r:id="rId2"/>
              </a:rPr>
              <a:t>sdr200.littleinventors.org</a:t>
            </a:r>
            <a:r>
              <a:rPr lang="en"/>
              <a:t>. </a:t>
            </a:r>
            <a:r>
              <a:rPr lang="en"/>
              <a:t>All ideas uploaded will appear on the Little Inventors website and will receive individual feedback. 5 ideas will be selected to be brought to life by </a:t>
            </a:r>
            <a:r>
              <a:rPr lang="en"/>
              <a:t>professional</a:t>
            </a:r>
            <a:r>
              <a:rPr lang="en"/>
              <a:t> makers! </a:t>
            </a:r>
            <a:endParaRPr/>
          </a:p>
        </p:txBody>
      </p:sp>
      <p:sp>
        <p:nvSpPr>
          <p:cNvPr id="431" name="Google Shape;431;g10b040a4910_0_18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11440f27cc5_0_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6" name="Google Shape;446;g11440f27cc5_0_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
                <a:solidFill>
                  <a:schemeClr val="dk1"/>
                </a:solidFill>
              </a:rPr>
              <a:t>Some chosen invention ideas will even be brought to life by professional makers! Here are some ideas by previous little inventors, Millie and Gabriel. Millie’s Bouncy Castle Car makes long car journeys a lot more fun! Gabriel’s Rolla Lampa, makes an ordinary lamp much more fun to use by being remote controlled and allowing you to change the colour of the lights.</a:t>
            </a:r>
            <a:endParaRPr sz="1000"/>
          </a:p>
        </p:txBody>
      </p:sp>
      <p:sp>
        <p:nvSpPr>
          <p:cNvPr id="447" name="Google Shape;447;g11440f27cc5_0_9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3204374ae4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3204374ae4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10d64f39873_1_2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10d64f39873_1_2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W</a:t>
            </a:r>
            <a:r>
              <a:rPr lang="en"/>
              <a:t>e invite young people to draw invention ideas and then we get makers, artists and designers to turn the most ingenious ones into real objects! They get shown on our website, but also in exhibitions and museums across the world!</a:t>
            </a:r>
            <a:endParaRPr/>
          </a:p>
          <a:p>
            <a:pPr indent="0" lvl="0" marL="0" rtl="0" algn="l">
              <a:lnSpc>
                <a:spcPct val="100000"/>
              </a:lnSpc>
              <a:spcBef>
                <a:spcPts val="1300"/>
              </a:spcBef>
              <a:spcAft>
                <a:spcPts val="0"/>
              </a:spcAft>
              <a:buClr>
                <a:schemeClr val="dk1"/>
              </a:buClr>
              <a:buSzPts val="1100"/>
              <a:buFont typeface="Arial"/>
              <a:buNone/>
            </a:pPr>
            <a:r>
              <a:rPr lang="en">
                <a:solidFill>
                  <a:srgbClr val="171717"/>
                </a:solidFill>
              </a:rPr>
              <a:t>Our wonderful books help dream up fantastical, funny or perfectly practical inventions with no limits, and encourage budding inventors to think big and have fun with their imaginations! From space, oceans, go green and our invention handbook - </a:t>
            </a:r>
            <a:r>
              <a:rPr lang="en" u="sng">
                <a:solidFill>
                  <a:schemeClr val="hlink"/>
                </a:solidFill>
                <a:hlinkClick r:id="rId2"/>
              </a:rPr>
              <a:t>https://www.littleinventors.org/books/</a:t>
            </a:r>
            <a:endParaRPr>
              <a:solidFill>
                <a:srgbClr val="171717"/>
              </a:solidFill>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155" name="Google Shape;155;g10d64f39873_1_24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0d64f39873_0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10d64f39873_0_7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69" name="Google Shape;169;g10d64f39873_0_7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0d64f3987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10d64f3987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78" name="Google Shape;178;g10d64f3987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10d64f39873_0_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10d64f39873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Sometimes he doesn’t even know what they’ll be until he starts drawing but putting pen to paper is the first step to inventing! </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0b040a4910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g10b040a4910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solidFill>
                  <a:schemeClr val="dk1"/>
                </a:solidFill>
              </a:rPr>
              <a:t>If you have time</a:t>
            </a:r>
            <a:r>
              <a:rPr i="0" lang="en" u="none" cap="none" strike="noStrike">
                <a:solidFill>
                  <a:schemeClr val="dk1"/>
                </a:solidFill>
              </a:rPr>
              <a:t> watch th</a:t>
            </a:r>
            <a:r>
              <a:rPr lang="en">
                <a:solidFill>
                  <a:schemeClr val="dk1"/>
                </a:solidFill>
              </a:rPr>
              <a:t>is</a:t>
            </a:r>
            <a:r>
              <a:rPr i="0" lang="en" u="none" cap="none" strike="noStrike">
                <a:solidFill>
                  <a:schemeClr val="dk1"/>
                </a:solidFill>
              </a:rPr>
              <a:t> video of Domin</a:t>
            </a:r>
            <a:r>
              <a:rPr lang="en">
                <a:solidFill>
                  <a:schemeClr val="dk1"/>
                </a:solidFill>
              </a:rPr>
              <a:t>ic</a:t>
            </a:r>
            <a:r>
              <a:rPr i="0" lang="en" u="none" cap="none" strike="noStrike">
                <a:solidFill>
                  <a:schemeClr val="dk1"/>
                </a:solidFill>
              </a:rPr>
              <a:t> with your class talking all about inventions! </a:t>
            </a:r>
            <a:r>
              <a:rPr i="0" lang="en"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200" name="Google Shape;200;g10b040a4910_0_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10f4cff5c8d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10f4cff5c8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a:solidFill>
                  <a:srgbClr val="1A1A1A"/>
                </a:solidFill>
              </a:rPr>
              <a:t>S&amp;DR200 is a 9-month international festival taking place across County Durham and Tees Valley in 2025, to celebrate the 200th anniversary of the first journey on the Stockton and Darlington Railway (S&amp;DR). </a:t>
            </a:r>
            <a:endParaRPr>
              <a:solidFill>
                <a:srgbClr val="1A1A1A"/>
              </a:solidFill>
            </a:endParaRPr>
          </a:p>
          <a:p>
            <a:pPr indent="0" lvl="0" marL="0" rtl="0" algn="l">
              <a:lnSpc>
                <a:spcPct val="150000"/>
              </a:lnSpc>
              <a:spcBef>
                <a:spcPts val="1500"/>
              </a:spcBef>
              <a:spcAft>
                <a:spcPts val="0"/>
              </a:spcAft>
              <a:buClr>
                <a:schemeClr val="dk1"/>
              </a:buClr>
              <a:buSzPts val="1100"/>
              <a:buFont typeface="Arial"/>
              <a:buNone/>
            </a:pPr>
            <a:r>
              <a:rPr lang="en">
                <a:solidFill>
                  <a:srgbClr val="1A1A1A"/>
                </a:solidFill>
              </a:rPr>
              <a:t>This 26-mile journey on the S&amp;DR between Shildon and Stockton via Darlington on 27 September 1825 transformed how the world traded, travelled, and communicated.  </a:t>
            </a:r>
            <a:endParaRPr>
              <a:solidFill>
                <a:srgbClr val="1A1A1A"/>
              </a:solidFill>
            </a:endParaRPr>
          </a:p>
          <a:p>
            <a:pPr indent="0" lvl="0" marL="0" rtl="0" algn="l">
              <a:lnSpc>
                <a:spcPct val="150000"/>
              </a:lnSpc>
              <a:spcBef>
                <a:spcPts val="1500"/>
              </a:spcBef>
              <a:spcAft>
                <a:spcPts val="0"/>
              </a:spcAft>
              <a:buClr>
                <a:schemeClr val="dk1"/>
              </a:buClr>
              <a:buSzPts val="1100"/>
              <a:buFont typeface="Arial"/>
              <a:buNone/>
            </a:pPr>
            <a:r>
              <a:rPr lang="en">
                <a:solidFill>
                  <a:srgbClr val="1A1A1A"/>
                </a:solidFill>
              </a:rPr>
              <a:t>The S&amp;DR200 Festival will present a series of free large-scale outdoor spectacles, events, exhibitions and new art commissions in the public spaces, libraries and world-class museums of County Durham and Tees Valley from March to November 2025. </a:t>
            </a:r>
            <a:endParaRPr>
              <a:solidFill>
                <a:srgbClr val="1A1A1A"/>
              </a:solidFill>
            </a:endParaRPr>
          </a:p>
          <a:p>
            <a:pPr indent="0" lvl="0" marL="0" rtl="0" algn="l">
              <a:spcBef>
                <a:spcPts val="150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0de62c888f_0_7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0de62c888f_0_7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Click to watch a short 4 min video about the history of Stockton &amp; Darlington Railway - </a:t>
            </a:r>
            <a:r>
              <a:rPr lang="en" u="sng">
                <a:solidFill>
                  <a:schemeClr val="hlink"/>
                </a:solidFill>
                <a:hlinkClick r:id="rId2"/>
              </a:rPr>
              <a:t>https://www.youtube.com/watch?v=P6a4zDjLAlY</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1143000" y="841772"/>
            <a:ext cx="6858000" cy="1790700"/>
          </a:xfrm>
          <a:prstGeom prst="rect">
            <a:avLst/>
          </a:prstGeom>
          <a:noFill/>
          <a:ln>
            <a:noFill/>
          </a:ln>
        </p:spPr>
        <p:txBody>
          <a:bodyPr anchorCtr="0" anchor="b" bIns="68575" lIns="68575" spcFirstLastPara="1" rIns="68575" wrap="square" tIns="68575">
            <a:noAutofit/>
          </a:bodyPr>
          <a:lstStyle>
            <a:lvl1pPr lvl="0" marR="0" rtl="0" algn="ctr">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58" name="Google Shape;58;p14"/>
          <p:cNvSpPr txBox="1"/>
          <p:nvPr>
            <p:ph idx="1" type="subTitle"/>
          </p:nvPr>
        </p:nvSpPr>
        <p:spPr>
          <a:xfrm>
            <a:off x="1143000" y="2701528"/>
            <a:ext cx="6858000" cy="1241700"/>
          </a:xfrm>
          <a:prstGeom prst="rect">
            <a:avLst/>
          </a:prstGeom>
          <a:noFill/>
          <a:ln>
            <a:noFill/>
          </a:ln>
        </p:spPr>
        <p:txBody>
          <a:bodyPr anchorCtr="0" anchor="t"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1800" u="none" cap="none" strike="noStrike">
                <a:solidFill>
                  <a:schemeClr val="dk1"/>
                </a:solidFill>
                <a:latin typeface="Calibri"/>
                <a:ea typeface="Calibri"/>
                <a:cs typeface="Calibri"/>
                <a:sym typeface="Calibri"/>
              </a:defRPr>
            </a:lvl1pPr>
            <a:lvl2pPr lvl="1" marR="0" rtl="0" algn="ctr">
              <a:lnSpc>
                <a:spcPct val="90000"/>
              </a:lnSpc>
              <a:spcBef>
                <a:spcPts val="400"/>
              </a:spcBef>
              <a:spcAft>
                <a:spcPts val="0"/>
              </a:spcAft>
              <a:buClr>
                <a:schemeClr val="dk1"/>
              </a:buClr>
              <a:buSzPts val="1800"/>
              <a:buFont typeface="Arial"/>
              <a:buNone/>
              <a:defRPr b="0" i="0" sz="1500" u="none" cap="none" strike="noStrike">
                <a:solidFill>
                  <a:schemeClr val="dk1"/>
                </a:solidFill>
                <a:latin typeface="Calibri"/>
                <a:ea typeface="Calibri"/>
                <a:cs typeface="Calibri"/>
                <a:sym typeface="Calibri"/>
              </a:defRPr>
            </a:lvl2pPr>
            <a:lvl3pPr lvl="2" marR="0" rtl="0" algn="ctr">
              <a:lnSpc>
                <a:spcPct val="90000"/>
              </a:lnSpc>
              <a:spcBef>
                <a:spcPts val="400"/>
              </a:spcBef>
              <a:spcAft>
                <a:spcPts val="0"/>
              </a:spcAft>
              <a:buClr>
                <a:schemeClr val="dk1"/>
              </a:buClr>
              <a:buSzPts val="1500"/>
              <a:buFont typeface="Arial"/>
              <a:buNone/>
              <a:defRPr b="0" i="0" sz="1400" u="none" cap="none" strike="noStrike">
                <a:solidFill>
                  <a:schemeClr val="dk1"/>
                </a:solidFill>
                <a:latin typeface="Calibri"/>
                <a:ea typeface="Calibri"/>
                <a:cs typeface="Calibri"/>
                <a:sym typeface="Calibri"/>
              </a:defRPr>
            </a:lvl3pPr>
            <a:lvl4pPr lvl="3"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4pPr>
            <a:lvl5pPr lvl="4"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5pPr>
            <a:lvl6pPr lvl="5"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59" name="Google Shape;59;p1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0" name="Google Shape;60;p1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p:nvPr/>
        </p:nvSpPr>
        <p:spPr>
          <a:xfrm>
            <a:off x="-83119" y="-57544"/>
            <a:ext cx="9318900" cy="8943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64" name="Google Shape;64;p15"/>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65" name="Google Shape;65;p15"/>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6" name="Google Shape;66;p15"/>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7" name="Google Shape;67;p15"/>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8" name="Google Shape;68;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
        <p:nvSpPr>
          <p:cNvPr id="70" name="Google Shape;70;p1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1" name="Google Shape;71;p1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2" name="Google Shape;72;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3" name="Shape 73"/>
        <p:cNvGrpSpPr/>
        <p:nvPr/>
      </p:nvGrpSpPr>
      <p:grpSpPr>
        <a:xfrm>
          <a:off x="0" y="0"/>
          <a:ext cx="0" cy="0"/>
          <a:chOff x="0" y="0"/>
          <a:chExt cx="0" cy="0"/>
        </a:xfrm>
      </p:grpSpPr>
      <p:sp>
        <p:nvSpPr>
          <p:cNvPr id="74" name="Google Shape;74;p17"/>
          <p:cNvSpPr txBox="1"/>
          <p:nvPr>
            <p:ph type="title"/>
          </p:nvPr>
        </p:nvSpPr>
        <p:spPr>
          <a:xfrm>
            <a:off x="623888" y="1282304"/>
            <a:ext cx="7886700" cy="21396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75" name="Google Shape;75;p17"/>
          <p:cNvSpPr txBox="1"/>
          <p:nvPr>
            <p:ph idx="1" type="body"/>
          </p:nvPr>
        </p:nvSpPr>
        <p:spPr>
          <a:xfrm>
            <a:off x="623888" y="3442097"/>
            <a:ext cx="7886700" cy="1125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rgbClr val="888888"/>
              </a:buClr>
              <a:buSzPts val="21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400"/>
              </a:spcBef>
              <a:spcAft>
                <a:spcPts val="0"/>
              </a:spcAft>
              <a:buClr>
                <a:srgbClr val="888888"/>
              </a:buClr>
              <a:buSzPts val="18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400"/>
              </a:spcBef>
              <a:spcAft>
                <a:spcPts val="0"/>
              </a:spcAft>
              <a:buClr>
                <a:srgbClr val="888888"/>
              </a:buClr>
              <a:buSzPts val="15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9pPr>
          </a:lstStyle>
          <a:p/>
        </p:txBody>
      </p:sp>
      <p:sp>
        <p:nvSpPr>
          <p:cNvPr id="76" name="Google Shape;76;p17"/>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7" name="Google Shape;77;p17"/>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8" name="Google Shape;78;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9" name="Shape 79"/>
        <p:cNvGrpSpPr/>
        <p:nvPr/>
      </p:nvGrpSpPr>
      <p:grpSpPr>
        <a:xfrm>
          <a:off x="0" y="0"/>
          <a:ext cx="0" cy="0"/>
          <a:chOff x="0" y="0"/>
          <a:chExt cx="0" cy="0"/>
        </a:xfrm>
      </p:grpSpPr>
      <p:sp>
        <p:nvSpPr>
          <p:cNvPr id="80" name="Google Shape;80;p18"/>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1" name="Google Shape;81;p18"/>
          <p:cNvSpPr txBox="1"/>
          <p:nvPr>
            <p:ph idx="1" type="body"/>
          </p:nvPr>
        </p:nvSpPr>
        <p:spPr>
          <a:xfrm>
            <a:off x="6286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18"/>
          <p:cNvSpPr txBox="1"/>
          <p:nvPr>
            <p:ph idx="2" type="body"/>
          </p:nvPr>
        </p:nvSpPr>
        <p:spPr>
          <a:xfrm>
            <a:off x="46291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18"/>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4" name="Google Shape;84;p18"/>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5" name="Google Shape;85;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6" name="Shape 86"/>
        <p:cNvGrpSpPr/>
        <p:nvPr/>
      </p:nvGrpSpPr>
      <p:grpSpPr>
        <a:xfrm>
          <a:off x="0" y="0"/>
          <a:ext cx="0" cy="0"/>
          <a:chOff x="0" y="0"/>
          <a:chExt cx="0" cy="0"/>
        </a:xfrm>
      </p:grpSpPr>
      <p:sp>
        <p:nvSpPr>
          <p:cNvPr id="87" name="Google Shape;87;p19"/>
          <p:cNvSpPr txBox="1"/>
          <p:nvPr>
            <p:ph type="title"/>
          </p:nvPr>
        </p:nvSpPr>
        <p:spPr>
          <a:xfrm>
            <a:off x="62984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8" name="Google Shape;88;p19"/>
          <p:cNvSpPr txBox="1"/>
          <p:nvPr>
            <p:ph idx="1" type="body"/>
          </p:nvPr>
        </p:nvSpPr>
        <p:spPr>
          <a:xfrm>
            <a:off x="629840" y="1260872"/>
            <a:ext cx="38685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89" name="Google Shape;89;p19"/>
          <p:cNvSpPr txBox="1"/>
          <p:nvPr>
            <p:ph idx="2" type="body"/>
          </p:nvPr>
        </p:nvSpPr>
        <p:spPr>
          <a:xfrm>
            <a:off x="629840" y="1878806"/>
            <a:ext cx="38685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19"/>
          <p:cNvSpPr txBox="1"/>
          <p:nvPr>
            <p:ph idx="3" type="body"/>
          </p:nvPr>
        </p:nvSpPr>
        <p:spPr>
          <a:xfrm>
            <a:off x="4629150" y="1260872"/>
            <a:ext cx="38874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91" name="Google Shape;91;p19"/>
          <p:cNvSpPr txBox="1"/>
          <p:nvPr>
            <p:ph idx="4" type="body"/>
          </p:nvPr>
        </p:nvSpPr>
        <p:spPr>
          <a:xfrm>
            <a:off x="4629150" y="1878806"/>
            <a:ext cx="38874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19"/>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3" name="Google Shape;93;p19"/>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4" name="Google Shape;94;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5" name="Shape 95"/>
        <p:cNvGrpSpPr/>
        <p:nvPr/>
      </p:nvGrpSpPr>
      <p:grpSpPr>
        <a:xfrm>
          <a:off x="0" y="0"/>
          <a:ext cx="0" cy="0"/>
          <a:chOff x="0" y="0"/>
          <a:chExt cx="0" cy="0"/>
        </a:xfrm>
      </p:grpSpPr>
      <p:sp>
        <p:nvSpPr>
          <p:cNvPr id="96" name="Google Shape;96;p20"/>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97" name="Google Shape;97;p20"/>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8" name="Google Shape;98;p20"/>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9" name="Google Shape;99;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0" name="Shape 100"/>
        <p:cNvGrpSpPr/>
        <p:nvPr/>
      </p:nvGrpSpPr>
      <p:grpSpPr>
        <a:xfrm>
          <a:off x="0" y="0"/>
          <a:ext cx="0" cy="0"/>
          <a:chOff x="0" y="0"/>
          <a:chExt cx="0" cy="0"/>
        </a:xfrm>
      </p:grpSpPr>
      <p:sp>
        <p:nvSpPr>
          <p:cNvPr id="101" name="Google Shape;101;p21"/>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2" name="Google Shape;102;p21"/>
          <p:cNvSpPr txBox="1"/>
          <p:nvPr>
            <p:ph idx="1" type="body"/>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indent="-381000" lvl="0" marL="457200" marR="0" rtl="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rtl="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03" name="Google Shape;103;p21"/>
          <p:cNvSpPr txBox="1"/>
          <p:nvPr>
            <p:ph idx="2"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04" name="Google Shape;104;p21"/>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5" name="Google Shape;105;p21"/>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7" name="Shape 107"/>
        <p:cNvGrpSpPr/>
        <p:nvPr/>
      </p:nvGrpSpPr>
      <p:grpSpPr>
        <a:xfrm>
          <a:off x="0" y="0"/>
          <a:ext cx="0" cy="0"/>
          <a:chOff x="0" y="0"/>
          <a:chExt cx="0" cy="0"/>
        </a:xfrm>
      </p:grpSpPr>
      <p:sp>
        <p:nvSpPr>
          <p:cNvPr id="108" name="Google Shape;108;p22"/>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9" name="Google Shape;109;p22"/>
          <p:cNvSpPr/>
          <p:nvPr>
            <p:ph idx="2" type="pic"/>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lvl="0" marR="0" rtl="0" algn="l">
              <a:lnSpc>
                <a:spcPct val="90000"/>
              </a:lnSpc>
              <a:spcBef>
                <a:spcPts val="800"/>
              </a:spcBef>
              <a:spcAft>
                <a:spcPts val="0"/>
              </a:spcAft>
              <a:buClr>
                <a:schemeClr val="dk1"/>
              </a:buClr>
              <a:buSzPts val="11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1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9pPr>
          </a:lstStyle>
          <a:p/>
        </p:txBody>
      </p:sp>
      <p:sp>
        <p:nvSpPr>
          <p:cNvPr id="110" name="Google Shape;110;p22"/>
          <p:cNvSpPr txBox="1"/>
          <p:nvPr>
            <p:ph idx="1"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11" name="Google Shape;111;p22"/>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2" name="Google Shape;112;p22"/>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3" name="Google Shape;113;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4" name="Shape 114"/>
        <p:cNvGrpSpPr/>
        <p:nvPr/>
      </p:nvGrpSpPr>
      <p:grpSpPr>
        <a:xfrm>
          <a:off x="0" y="0"/>
          <a:ext cx="0" cy="0"/>
          <a:chOff x="0" y="0"/>
          <a:chExt cx="0" cy="0"/>
        </a:xfrm>
      </p:grpSpPr>
      <p:sp>
        <p:nvSpPr>
          <p:cNvPr id="115" name="Google Shape;115;p2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16" name="Google Shape;116;p23"/>
          <p:cNvSpPr txBox="1"/>
          <p:nvPr>
            <p:ph idx="1" type="body"/>
          </p:nvPr>
        </p:nvSpPr>
        <p:spPr>
          <a:xfrm rot="5400000">
            <a:off x="2940299" y="-942430"/>
            <a:ext cx="3263400" cy="78867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2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8" name="Google Shape;118;p2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9" name="Google Shape;119;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0" name="Shape 120"/>
        <p:cNvGrpSpPr/>
        <p:nvPr/>
      </p:nvGrpSpPr>
      <p:grpSpPr>
        <a:xfrm>
          <a:off x="0" y="0"/>
          <a:ext cx="0" cy="0"/>
          <a:chOff x="0" y="0"/>
          <a:chExt cx="0" cy="0"/>
        </a:xfrm>
      </p:grpSpPr>
      <p:sp>
        <p:nvSpPr>
          <p:cNvPr id="121" name="Google Shape;121;p24"/>
          <p:cNvSpPr txBox="1"/>
          <p:nvPr>
            <p:ph type="title"/>
          </p:nvPr>
        </p:nvSpPr>
        <p:spPr>
          <a:xfrm rot="5400000">
            <a:off x="5350049" y="1467543"/>
            <a:ext cx="4359000" cy="19716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22" name="Google Shape;122;p24"/>
          <p:cNvSpPr txBox="1"/>
          <p:nvPr>
            <p:ph idx="1" type="body"/>
          </p:nvPr>
        </p:nvSpPr>
        <p:spPr>
          <a:xfrm rot="5400000">
            <a:off x="1349474" y="-447056"/>
            <a:ext cx="4359000" cy="58008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2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4" name="Google Shape;124;p2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5" name="Google Shape;125;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6" name="Shape 126"/>
        <p:cNvGrpSpPr/>
        <p:nvPr/>
      </p:nvGrpSpPr>
      <p:grpSpPr>
        <a:xfrm>
          <a:off x="0" y="0"/>
          <a:ext cx="0" cy="0"/>
          <a:chOff x="0" y="0"/>
          <a:chExt cx="0" cy="0"/>
        </a:xfrm>
      </p:grpSpPr>
      <p:sp>
        <p:nvSpPr>
          <p:cNvPr id="127" name="Google Shape;127;p25"/>
          <p:cNvSpPr txBox="1"/>
          <p:nvPr>
            <p:ph type="title"/>
          </p:nvPr>
        </p:nvSpPr>
        <p:spPr>
          <a:xfrm>
            <a:off x="311700" y="445025"/>
            <a:ext cx="8520600" cy="572700"/>
          </a:xfrm>
          <a:prstGeom prst="rect">
            <a:avLst/>
          </a:prstGeom>
        </p:spPr>
        <p:txBody>
          <a:bodyPr anchorCtr="0" anchor="ctr" bIns="68575" lIns="68575" spcFirstLastPara="1" rIns="68575" wrap="square" tIns="68575">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8" name="Google Shape;128;p25"/>
          <p:cNvSpPr txBox="1"/>
          <p:nvPr>
            <p:ph idx="1" type="body"/>
          </p:nvPr>
        </p:nvSpPr>
        <p:spPr>
          <a:xfrm>
            <a:off x="311700" y="1152475"/>
            <a:ext cx="8520600" cy="3416400"/>
          </a:xfrm>
          <a:prstGeom prst="rect">
            <a:avLst/>
          </a:prstGeom>
        </p:spPr>
        <p:txBody>
          <a:bodyPr anchorCtr="0" anchor="t" bIns="68575" lIns="68575" spcFirstLastPara="1" rIns="68575" wrap="square" tIns="68575">
            <a:noAutofit/>
          </a:bodyPr>
          <a:lstStyle>
            <a:lvl1pPr indent="-361950" lvl="0" marL="457200" rtl="0">
              <a:spcBef>
                <a:spcPts val="800"/>
              </a:spcBef>
              <a:spcAft>
                <a:spcPts val="0"/>
              </a:spcAft>
              <a:buSzPts val="2100"/>
              <a:buChar char="•"/>
              <a:defRPr/>
            </a:lvl1pPr>
            <a:lvl2pPr indent="-342900" lvl="1" marL="914400" rtl="0">
              <a:spcBef>
                <a:spcPts val="400"/>
              </a:spcBef>
              <a:spcAft>
                <a:spcPts val="0"/>
              </a:spcAft>
              <a:buSzPts val="1800"/>
              <a:buChar char="•"/>
              <a:defRPr/>
            </a:lvl2pPr>
            <a:lvl3pPr indent="-323850" lvl="2" marL="1371600" rtl="0">
              <a:spcBef>
                <a:spcPts val="400"/>
              </a:spcBef>
              <a:spcAft>
                <a:spcPts val="0"/>
              </a:spcAft>
              <a:buSzPts val="1500"/>
              <a:buChar char="•"/>
              <a:defRPr/>
            </a:lvl3pPr>
            <a:lvl4pPr indent="-317500" lvl="3" marL="1828800" rtl="0">
              <a:spcBef>
                <a:spcPts val="400"/>
              </a:spcBef>
              <a:spcAft>
                <a:spcPts val="0"/>
              </a:spcAft>
              <a:buSzPts val="1400"/>
              <a:buChar char="•"/>
              <a:defRPr/>
            </a:lvl4pPr>
            <a:lvl5pPr indent="-317500" lvl="4" marL="2286000" rtl="0">
              <a:spcBef>
                <a:spcPts val="4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1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7.jpg"/><Relationship Id="rId4" Type="http://schemas.openxmlformats.org/officeDocument/2006/relationships/image" Target="../media/image6.png"/><Relationship Id="rId5" Type="http://schemas.openxmlformats.org/officeDocument/2006/relationships/image" Target="../media/image39.jpg"/><Relationship Id="rId6" Type="http://schemas.openxmlformats.org/officeDocument/2006/relationships/image" Target="../media/image50.jpg"/><Relationship Id="rId7" Type="http://schemas.openxmlformats.org/officeDocument/2006/relationships/image" Target="../media/image46.png"/><Relationship Id="rId8" Type="http://schemas.openxmlformats.org/officeDocument/2006/relationships/image" Target="../media/image4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3.png"/><Relationship Id="rId4" Type="http://schemas.openxmlformats.org/officeDocument/2006/relationships/image" Target="../media/image6.png"/><Relationship Id="rId5" Type="http://schemas.openxmlformats.org/officeDocument/2006/relationships/image" Target="../media/image51.png"/><Relationship Id="rId6" Type="http://schemas.openxmlformats.org/officeDocument/2006/relationships/image" Target="../media/image5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8.png"/><Relationship Id="rId4" Type="http://schemas.openxmlformats.org/officeDocument/2006/relationships/image" Target="../media/image30.png"/><Relationship Id="rId5" Type="http://schemas.openxmlformats.org/officeDocument/2006/relationships/image" Target="../media/image57.png"/><Relationship Id="rId6"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5.png"/><Relationship Id="rId4" Type="http://schemas.openxmlformats.org/officeDocument/2006/relationships/image" Target="../media/image49.png"/><Relationship Id="rId5" Type="http://schemas.openxmlformats.org/officeDocument/2006/relationships/image" Target="../media/image30.png"/><Relationship Id="rId6"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30.png"/><Relationship Id="rId6"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91.png"/><Relationship Id="rId4" Type="http://schemas.openxmlformats.org/officeDocument/2006/relationships/image" Target="../media/image30.png"/><Relationship Id="rId5" Type="http://schemas.openxmlformats.org/officeDocument/2006/relationships/image" Target="../media/image79.png"/><Relationship Id="rId6"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4.png"/><Relationship Id="rId4" Type="http://schemas.openxmlformats.org/officeDocument/2006/relationships/image" Target="../media/image30.png"/><Relationship Id="rId5"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6.png"/><Relationship Id="rId4" Type="http://schemas.openxmlformats.org/officeDocument/2006/relationships/image" Target="../media/image6.png"/><Relationship Id="rId9" Type="http://schemas.openxmlformats.org/officeDocument/2006/relationships/image" Target="../media/image60.png"/><Relationship Id="rId5" Type="http://schemas.openxmlformats.org/officeDocument/2006/relationships/image" Target="../media/image53.png"/><Relationship Id="rId6" Type="http://schemas.openxmlformats.org/officeDocument/2006/relationships/image" Target="../media/image64.png"/><Relationship Id="rId7" Type="http://schemas.openxmlformats.org/officeDocument/2006/relationships/image" Target="../media/image59.png"/><Relationship Id="rId8" Type="http://schemas.openxmlformats.org/officeDocument/2006/relationships/image" Target="../media/image6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73.jpg"/><Relationship Id="rId5" Type="http://schemas.openxmlformats.org/officeDocument/2006/relationships/image" Target="../media/image66.png"/><Relationship Id="rId6" Type="http://schemas.openxmlformats.org/officeDocument/2006/relationships/image" Target="../media/image6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74.png"/><Relationship Id="rId4" Type="http://schemas.openxmlformats.org/officeDocument/2006/relationships/image" Target="../media/image6.png"/><Relationship Id="rId5" Type="http://schemas.openxmlformats.org/officeDocument/2006/relationships/image" Target="../media/image69.jpg"/><Relationship Id="rId6" Type="http://schemas.openxmlformats.org/officeDocument/2006/relationships/image" Target="../media/image96.png"/><Relationship Id="rId7" Type="http://schemas.openxmlformats.org/officeDocument/2006/relationships/image" Target="../media/image65.png"/></Relationships>
</file>

<file path=ppt/slides/_rels/slide2.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13.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72.png"/><Relationship Id="rId4" Type="http://schemas.openxmlformats.org/officeDocument/2006/relationships/image" Target="../media/image75.png"/><Relationship Id="rId5" Type="http://schemas.openxmlformats.org/officeDocument/2006/relationships/image" Target="../media/image6.png"/><Relationship Id="rId6" Type="http://schemas.openxmlformats.org/officeDocument/2006/relationships/image" Target="../media/image30.png"/><Relationship Id="rId7" Type="http://schemas.openxmlformats.org/officeDocument/2006/relationships/image" Target="../media/image8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image" Target="../media/image71.png"/><Relationship Id="rId5" Type="http://schemas.openxmlformats.org/officeDocument/2006/relationships/image" Target="../media/image70.png"/><Relationship Id="rId6" Type="http://schemas.openxmlformats.org/officeDocument/2006/relationships/image" Target="../media/image8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7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84.jp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87.jpg"/><Relationship Id="rId4" Type="http://schemas.openxmlformats.org/officeDocument/2006/relationships/image" Target="../media/image6.png"/><Relationship Id="rId5" Type="http://schemas.openxmlformats.org/officeDocument/2006/relationships/image" Target="../media/image89.png"/><Relationship Id="rId6" Type="http://schemas.openxmlformats.org/officeDocument/2006/relationships/image" Target="../media/image9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6.png"/><Relationship Id="rId4" Type="http://schemas.openxmlformats.org/officeDocument/2006/relationships/image" Target="../media/image85.png"/><Relationship Id="rId5" Type="http://schemas.openxmlformats.org/officeDocument/2006/relationships/image" Target="../media/image93.png"/><Relationship Id="rId6" Type="http://schemas.openxmlformats.org/officeDocument/2006/relationships/image" Target="../media/image27.jpg"/></Relationships>
</file>

<file path=ppt/slides/_rels/slide26.xml.rels><?xml version="1.0" encoding="UTF-8" standalone="yes"?><Relationships xmlns="http://schemas.openxmlformats.org/package/2006/relationships"><Relationship Id="rId11" Type="http://schemas.openxmlformats.org/officeDocument/2006/relationships/image" Target="../media/image92.png"/><Relationship Id="rId10" Type="http://schemas.openxmlformats.org/officeDocument/2006/relationships/image" Target="../media/image80.png"/><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6.png"/><Relationship Id="rId4" Type="http://schemas.openxmlformats.org/officeDocument/2006/relationships/image" Target="../media/image82.png"/><Relationship Id="rId9" Type="http://schemas.openxmlformats.org/officeDocument/2006/relationships/image" Target="../media/image96.png"/><Relationship Id="rId5" Type="http://schemas.openxmlformats.org/officeDocument/2006/relationships/image" Target="../media/image66.png"/><Relationship Id="rId6" Type="http://schemas.openxmlformats.org/officeDocument/2006/relationships/image" Target="../media/image94.jpg"/><Relationship Id="rId7" Type="http://schemas.openxmlformats.org/officeDocument/2006/relationships/hyperlink" Target="http://www.youtube.com/watch?v=AV12cmFcilI" TargetMode="External"/><Relationship Id="rId8" Type="http://schemas.openxmlformats.org/officeDocument/2006/relationships/image" Target="../media/image8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85.png"/><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4.jpg"/><Relationship Id="rId4" Type="http://schemas.openxmlformats.org/officeDocument/2006/relationships/image" Target="../media/image6.png"/><Relationship Id="rId5" Type="http://schemas.openxmlformats.org/officeDocument/2006/relationships/image" Target="../media/image67.png"/><Relationship Id="rId6" Type="http://schemas.openxmlformats.org/officeDocument/2006/relationships/image" Target="../media/image26.png"/><Relationship Id="rId7" Type="http://schemas.openxmlformats.org/officeDocument/2006/relationships/image" Target="../media/image10.png"/><Relationship Id="rId8"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1.jpg"/><Relationship Id="rId4" Type="http://schemas.openxmlformats.org/officeDocument/2006/relationships/image" Target="../media/image32.jpg"/><Relationship Id="rId9" Type="http://schemas.openxmlformats.org/officeDocument/2006/relationships/image" Target="../media/image35.jpg"/><Relationship Id="rId5" Type="http://schemas.openxmlformats.org/officeDocument/2006/relationships/image" Target="../media/image6.png"/><Relationship Id="rId6" Type="http://schemas.openxmlformats.org/officeDocument/2006/relationships/image" Target="../media/image15.png"/><Relationship Id="rId7" Type="http://schemas.openxmlformats.org/officeDocument/2006/relationships/image" Target="../media/image19.png"/><Relationship Id="rId8" Type="http://schemas.openxmlformats.org/officeDocument/2006/relationships/image" Target="../media/image3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47.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18.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6.png"/><Relationship Id="rId8" Type="http://schemas.openxmlformats.org/officeDocument/2006/relationships/image" Target="../media/image92.png"/></Relationships>
</file>

<file path=ppt/slides/_rels/slide8.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image" Target="../media/image25.png"/><Relationship Id="rId13" Type="http://schemas.openxmlformats.org/officeDocument/2006/relationships/image" Target="../media/image24.png"/><Relationship Id="rId12" Type="http://schemas.openxmlformats.org/officeDocument/2006/relationships/image" Target="../media/image23.png"/><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22.png"/><Relationship Id="rId15" Type="http://schemas.openxmlformats.org/officeDocument/2006/relationships/image" Target="../media/image27.jpg"/><Relationship Id="rId14" Type="http://schemas.openxmlformats.org/officeDocument/2006/relationships/image" Target="../media/image38.png"/><Relationship Id="rId5" Type="http://schemas.openxmlformats.org/officeDocument/2006/relationships/image" Target="../media/image16.png"/><Relationship Id="rId6" Type="http://schemas.openxmlformats.org/officeDocument/2006/relationships/image" Target="../media/image29.png"/><Relationship Id="rId7" Type="http://schemas.openxmlformats.org/officeDocument/2006/relationships/image" Target="../media/image20.png"/><Relationship Id="rId8"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40.png"/><Relationship Id="rId4" Type="http://schemas.openxmlformats.org/officeDocument/2006/relationships/image" Target="../media/image30.png"/><Relationship Id="rId5" Type="http://schemas.openxmlformats.org/officeDocument/2006/relationships/hyperlink" Target="https://www.youtube.com/watch?v=P6a4zDjLAlY" TargetMode="External"/><Relationship Id="rId6" Type="http://schemas.openxmlformats.org/officeDocument/2006/relationships/image" Target="../media/image6.png"/><Relationship Id="rId7" Type="http://schemas.openxmlformats.org/officeDocument/2006/relationships/image" Target="../media/image42.png"/><Relationship Id="rId8"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26"/>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descr="See the source image" id="248" name="Google Shape;248;p35"/>
          <p:cNvPicPr preferRelativeResize="0"/>
          <p:nvPr/>
        </p:nvPicPr>
        <p:blipFill rotWithShape="1">
          <a:blip r:embed="rId3">
            <a:alphaModFix/>
          </a:blip>
          <a:srcRect b="0" l="0" r="0" t="0"/>
          <a:stretch/>
        </p:blipFill>
        <p:spPr>
          <a:xfrm>
            <a:off x="1634450" y="3168937"/>
            <a:ext cx="2304300" cy="1728219"/>
          </a:xfrm>
          <a:prstGeom prst="rect">
            <a:avLst/>
          </a:prstGeom>
          <a:noFill/>
          <a:ln>
            <a:noFill/>
          </a:ln>
        </p:spPr>
      </p:pic>
      <p:pic>
        <p:nvPicPr>
          <p:cNvPr id="249" name="Google Shape;249;p35"/>
          <p:cNvPicPr preferRelativeResize="0"/>
          <p:nvPr/>
        </p:nvPicPr>
        <p:blipFill rotWithShape="1">
          <a:blip r:embed="rId4">
            <a:alphaModFix amt="30000"/>
          </a:blip>
          <a:srcRect b="0" l="0" r="0" t="0"/>
          <a:stretch/>
        </p:blipFill>
        <p:spPr>
          <a:xfrm>
            <a:off x="1868504" y="1359644"/>
            <a:ext cx="2151466" cy="387818"/>
          </a:xfrm>
          <a:prstGeom prst="rect">
            <a:avLst/>
          </a:prstGeom>
          <a:noFill/>
          <a:ln>
            <a:noFill/>
          </a:ln>
        </p:spPr>
      </p:pic>
      <p:pic>
        <p:nvPicPr>
          <p:cNvPr id="250" name="Google Shape;250;p35"/>
          <p:cNvPicPr preferRelativeResize="0"/>
          <p:nvPr/>
        </p:nvPicPr>
        <p:blipFill rotWithShape="1">
          <a:blip r:embed="rId4">
            <a:alphaModFix/>
          </a:blip>
          <a:srcRect b="0" l="0" r="0" t="0"/>
          <a:stretch/>
        </p:blipFill>
        <p:spPr>
          <a:xfrm>
            <a:off x="-514550" y="332275"/>
            <a:ext cx="6772024" cy="750325"/>
          </a:xfrm>
          <a:prstGeom prst="rect">
            <a:avLst/>
          </a:prstGeom>
          <a:noFill/>
          <a:ln>
            <a:noFill/>
          </a:ln>
        </p:spPr>
      </p:pic>
      <p:sp>
        <p:nvSpPr>
          <p:cNvPr id="251" name="Google Shape;251;p35"/>
          <p:cNvSpPr txBox="1"/>
          <p:nvPr/>
        </p:nvSpPr>
        <p:spPr>
          <a:xfrm rot="1658">
            <a:off x="171549" y="504107"/>
            <a:ext cx="6218701"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 sz="2400" u="none" cap="none" strike="noStrike">
                <a:solidFill>
                  <a:schemeClr val="dk1"/>
                </a:solidFill>
                <a:latin typeface="Calibri"/>
                <a:ea typeface="Calibri"/>
                <a:cs typeface="Calibri"/>
                <a:sym typeface="Calibri"/>
              </a:rPr>
              <a:t>Great Transport </a:t>
            </a:r>
            <a:r>
              <a:rPr b="1" lang="en" sz="2400">
                <a:solidFill>
                  <a:schemeClr val="dk1"/>
                </a:solidFill>
                <a:latin typeface="Calibri"/>
                <a:ea typeface="Calibri"/>
                <a:cs typeface="Calibri"/>
                <a:sym typeface="Calibri"/>
              </a:rPr>
              <a:t>I</a:t>
            </a:r>
            <a:r>
              <a:rPr b="1" i="0" lang="en" sz="2400" u="none" cap="none" strike="noStrike">
                <a:solidFill>
                  <a:schemeClr val="dk1"/>
                </a:solidFill>
                <a:latin typeface="Calibri"/>
                <a:ea typeface="Calibri"/>
                <a:cs typeface="Calibri"/>
                <a:sym typeface="Calibri"/>
              </a:rPr>
              <a:t>nventors of the North East!</a:t>
            </a:r>
            <a:endParaRPr b="1" i="0" sz="24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52" name="Google Shape;252;p35"/>
          <p:cNvSpPr txBox="1"/>
          <p:nvPr/>
        </p:nvSpPr>
        <p:spPr>
          <a:xfrm>
            <a:off x="6524700" y="276350"/>
            <a:ext cx="23043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
                <a:latin typeface="Calibri"/>
                <a:ea typeface="Calibri"/>
                <a:cs typeface="Calibri"/>
                <a:sym typeface="Calibri"/>
              </a:rPr>
              <a:t>So many</a:t>
            </a:r>
            <a:r>
              <a:rPr b="1" i="0" lang="en" sz="1400" u="none" cap="none" strike="noStrike">
                <a:solidFill>
                  <a:srgbClr val="000000"/>
                </a:solidFill>
                <a:latin typeface="Calibri"/>
                <a:ea typeface="Calibri"/>
                <a:cs typeface="Calibri"/>
                <a:sym typeface="Calibri"/>
              </a:rPr>
              <a:t> brilliant </a:t>
            </a:r>
            <a:r>
              <a:rPr b="1" lang="en">
                <a:latin typeface="Calibri"/>
                <a:ea typeface="Calibri"/>
                <a:cs typeface="Calibri"/>
                <a:sym typeface="Calibri"/>
              </a:rPr>
              <a:t>t</a:t>
            </a:r>
            <a:r>
              <a:rPr b="1" i="0" lang="en" sz="1400" u="none" cap="none" strike="noStrike">
                <a:solidFill>
                  <a:srgbClr val="000000"/>
                </a:solidFill>
                <a:latin typeface="Calibri"/>
                <a:ea typeface="Calibri"/>
                <a:cs typeface="Calibri"/>
                <a:sym typeface="Calibri"/>
              </a:rPr>
              <a:t>ransport </a:t>
            </a:r>
            <a:r>
              <a:rPr b="1" lang="en">
                <a:latin typeface="Calibri"/>
                <a:ea typeface="Calibri"/>
                <a:cs typeface="Calibri"/>
                <a:sym typeface="Calibri"/>
              </a:rPr>
              <a:t>i</a:t>
            </a:r>
            <a:r>
              <a:rPr b="1" i="0" lang="en" sz="1400" u="none" cap="none" strike="noStrike">
                <a:solidFill>
                  <a:srgbClr val="000000"/>
                </a:solidFill>
                <a:latin typeface="Calibri"/>
                <a:ea typeface="Calibri"/>
                <a:cs typeface="Calibri"/>
                <a:sym typeface="Calibri"/>
              </a:rPr>
              <a:t>nventors and inventions have come out of the</a:t>
            </a:r>
            <a:r>
              <a:rPr b="1" lang="en">
                <a:solidFill>
                  <a:schemeClr val="dk1"/>
                </a:solidFill>
                <a:latin typeface="Calibri"/>
                <a:ea typeface="Calibri"/>
                <a:cs typeface="Calibri"/>
                <a:sym typeface="Calibri"/>
              </a:rPr>
              <a:t> North East </a:t>
            </a:r>
            <a:r>
              <a:rPr b="1" i="0" lang="en" sz="1400" u="none" cap="none" strike="noStrike">
                <a:solidFill>
                  <a:srgbClr val="000000"/>
                </a:solidFill>
                <a:latin typeface="Calibri"/>
                <a:ea typeface="Calibri"/>
                <a:cs typeface="Calibri"/>
                <a:sym typeface="Calibri"/>
              </a:rPr>
              <a:t>that have helped </a:t>
            </a:r>
            <a:r>
              <a:rPr b="1" lang="en">
                <a:latin typeface="Calibri"/>
                <a:ea typeface="Calibri"/>
                <a:cs typeface="Calibri"/>
                <a:sym typeface="Calibri"/>
              </a:rPr>
              <a:t>everybody </a:t>
            </a:r>
            <a:r>
              <a:rPr b="1" i="0" lang="en" sz="1400" u="none" cap="none" strike="noStrike">
                <a:solidFill>
                  <a:srgbClr val="000000"/>
                </a:solidFill>
                <a:latin typeface="Calibri"/>
                <a:ea typeface="Calibri"/>
                <a:cs typeface="Calibri"/>
                <a:sym typeface="Calibri"/>
              </a:rPr>
              <a:t>travel </a:t>
            </a:r>
            <a:r>
              <a:rPr b="1" lang="en">
                <a:latin typeface="Calibri"/>
                <a:ea typeface="Calibri"/>
                <a:cs typeface="Calibri"/>
                <a:sym typeface="Calibri"/>
              </a:rPr>
              <a:t>and </a:t>
            </a:r>
            <a:r>
              <a:rPr b="1" i="0" lang="en" sz="1400" u="none" cap="none" strike="noStrike">
                <a:solidFill>
                  <a:srgbClr val="000000"/>
                </a:solidFill>
                <a:latin typeface="Calibri"/>
                <a:ea typeface="Calibri"/>
                <a:cs typeface="Calibri"/>
                <a:sym typeface="Calibri"/>
              </a:rPr>
              <a:t>move things quicker and easier!</a:t>
            </a:r>
            <a:endParaRPr b="1" i="0" sz="1400" u="none" cap="none" strike="noStrike">
              <a:solidFill>
                <a:srgbClr val="000000"/>
              </a:solidFill>
              <a:latin typeface="Calibri"/>
              <a:ea typeface="Calibri"/>
              <a:cs typeface="Calibri"/>
              <a:sym typeface="Calibri"/>
            </a:endParaRPr>
          </a:p>
        </p:txBody>
      </p:sp>
      <p:pic>
        <p:nvPicPr>
          <p:cNvPr id="253" name="Google Shape;253;p35"/>
          <p:cNvPicPr preferRelativeResize="0"/>
          <p:nvPr/>
        </p:nvPicPr>
        <p:blipFill rotWithShape="1">
          <a:blip r:embed="rId5">
            <a:alphaModFix/>
          </a:blip>
          <a:srcRect b="0" l="17136" r="0" t="0"/>
          <a:stretch/>
        </p:blipFill>
        <p:spPr>
          <a:xfrm>
            <a:off x="6426474" y="2251017"/>
            <a:ext cx="2717525" cy="2892481"/>
          </a:xfrm>
          <a:prstGeom prst="rect">
            <a:avLst/>
          </a:prstGeom>
          <a:noFill/>
          <a:ln>
            <a:noFill/>
          </a:ln>
        </p:spPr>
      </p:pic>
      <p:pic>
        <p:nvPicPr>
          <p:cNvPr descr="William Armstrong aged 21" id="254" name="Google Shape;254;p35"/>
          <p:cNvPicPr preferRelativeResize="0"/>
          <p:nvPr/>
        </p:nvPicPr>
        <p:blipFill rotWithShape="1">
          <a:blip r:embed="rId6">
            <a:alphaModFix/>
          </a:blip>
          <a:srcRect b="0" l="0" r="0" t="0"/>
          <a:stretch/>
        </p:blipFill>
        <p:spPr>
          <a:xfrm>
            <a:off x="293695" y="1345151"/>
            <a:ext cx="1798618" cy="2237305"/>
          </a:xfrm>
          <a:prstGeom prst="rect">
            <a:avLst/>
          </a:prstGeom>
          <a:noFill/>
          <a:ln>
            <a:noFill/>
          </a:ln>
        </p:spPr>
      </p:pic>
      <p:pic>
        <p:nvPicPr>
          <p:cNvPr descr="https://lh4.googleusercontent.com/gho07GG3JcIGPCMPM8Fw9_OAYOTNgWFTjNN-pemutVNRoxaHkkZmmDct7xTs93lNLavBJrMQfwRN2vRp4m8PgnLymTn1ixxWnrr0ocCt-e58IURuCzlUW3ZY3t7uS_H0mxjwQRInN4A=s0" id="255" name="Google Shape;255;p35"/>
          <p:cNvPicPr preferRelativeResize="0"/>
          <p:nvPr/>
        </p:nvPicPr>
        <p:blipFill rotWithShape="1">
          <a:blip r:embed="rId7">
            <a:alphaModFix/>
          </a:blip>
          <a:srcRect b="0" l="0" r="0" t="0"/>
          <a:stretch/>
        </p:blipFill>
        <p:spPr>
          <a:xfrm>
            <a:off x="158700" y="1193025"/>
            <a:ext cx="2093301" cy="2560351"/>
          </a:xfrm>
          <a:prstGeom prst="rect">
            <a:avLst/>
          </a:prstGeom>
          <a:noFill/>
          <a:ln>
            <a:noFill/>
          </a:ln>
        </p:spPr>
      </p:pic>
      <p:sp>
        <p:nvSpPr>
          <p:cNvPr id="256" name="Google Shape;256;p35"/>
          <p:cNvSpPr txBox="1"/>
          <p:nvPr/>
        </p:nvSpPr>
        <p:spPr>
          <a:xfrm>
            <a:off x="2313050" y="1353450"/>
            <a:ext cx="1625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Calibri"/>
                <a:ea typeface="Calibri"/>
                <a:cs typeface="Calibri"/>
                <a:sym typeface="Calibri"/>
              </a:rPr>
              <a:t>William Armstrong</a:t>
            </a:r>
            <a:endParaRPr b="1" i="0" sz="1400" u="none" cap="none" strike="noStrike">
              <a:solidFill>
                <a:srgbClr val="000000"/>
              </a:solidFill>
              <a:latin typeface="Calibri"/>
              <a:ea typeface="Calibri"/>
              <a:cs typeface="Calibri"/>
              <a:sym typeface="Calibri"/>
            </a:endParaRPr>
          </a:p>
        </p:txBody>
      </p:sp>
      <p:pic>
        <p:nvPicPr>
          <p:cNvPr id="257" name="Google Shape;257;p35"/>
          <p:cNvPicPr preferRelativeResize="0"/>
          <p:nvPr/>
        </p:nvPicPr>
        <p:blipFill rotWithShape="1">
          <a:blip r:embed="rId4">
            <a:alphaModFix amt="30000"/>
          </a:blip>
          <a:srcRect b="0" l="0" r="0" t="0"/>
          <a:stretch/>
        </p:blipFill>
        <p:spPr>
          <a:xfrm>
            <a:off x="6709510" y="1942607"/>
            <a:ext cx="2151466" cy="387818"/>
          </a:xfrm>
          <a:prstGeom prst="rect">
            <a:avLst/>
          </a:prstGeom>
          <a:noFill/>
          <a:ln>
            <a:noFill/>
          </a:ln>
        </p:spPr>
      </p:pic>
      <p:sp>
        <p:nvSpPr>
          <p:cNvPr id="258" name="Google Shape;258;p35"/>
          <p:cNvSpPr txBox="1"/>
          <p:nvPr/>
        </p:nvSpPr>
        <p:spPr>
          <a:xfrm>
            <a:off x="6918076" y="1936400"/>
            <a:ext cx="1734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Calibri"/>
                <a:ea typeface="Calibri"/>
                <a:cs typeface="Calibri"/>
                <a:sym typeface="Calibri"/>
              </a:rPr>
              <a:t>George Ste</a:t>
            </a:r>
            <a:r>
              <a:rPr b="1" lang="en">
                <a:latin typeface="Calibri"/>
                <a:ea typeface="Calibri"/>
                <a:cs typeface="Calibri"/>
                <a:sym typeface="Calibri"/>
              </a:rPr>
              <a:t>ph</a:t>
            </a:r>
            <a:r>
              <a:rPr b="1" i="0" lang="en" sz="1400" u="none" cap="none" strike="noStrike">
                <a:solidFill>
                  <a:srgbClr val="000000"/>
                </a:solidFill>
                <a:latin typeface="Calibri"/>
                <a:ea typeface="Calibri"/>
                <a:cs typeface="Calibri"/>
                <a:sym typeface="Calibri"/>
              </a:rPr>
              <a:t>enson</a:t>
            </a:r>
            <a:endParaRPr b="1" i="0" sz="1400" u="none" cap="none" strike="noStrike">
              <a:solidFill>
                <a:srgbClr val="000000"/>
              </a:solidFill>
              <a:latin typeface="Calibri"/>
              <a:ea typeface="Calibri"/>
              <a:cs typeface="Calibri"/>
              <a:sym typeface="Calibri"/>
            </a:endParaRPr>
          </a:p>
        </p:txBody>
      </p:sp>
      <p:pic>
        <p:nvPicPr>
          <p:cNvPr descr="Stephenson Railway Museum Billy" id="259" name="Google Shape;259;p35"/>
          <p:cNvPicPr preferRelativeResize="0"/>
          <p:nvPr/>
        </p:nvPicPr>
        <p:blipFill rotWithShape="1">
          <a:blip r:embed="rId8">
            <a:alphaModFix/>
          </a:blip>
          <a:srcRect b="0" l="0" r="0" t="0"/>
          <a:stretch/>
        </p:blipFill>
        <p:spPr>
          <a:xfrm>
            <a:off x="4573242" y="1148590"/>
            <a:ext cx="1791570" cy="1791570"/>
          </a:xfrm>
          <a:prstGeom prst="rect">
            <a:avLst/>
          </a:prstGeom>
          <a:noFill/>
          <a:ln>
            <a:noFill/>
          </a:ln>
        </p:spPr>
      </p:pic>
      <p:sp>
        <p:nvSpPr>
          <p:cNvPr id="260" name="Google Shape;260;p35"/>
          <p:cNvSpPr txBox="1"/>
          <p:nvPr/>
        </p:nvSpPr>
        <p:spPr>
          <a:xfrm>
            <a:off x="2264800" y="1865750"/>
            <a:ext cx="19557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sz="1500">
                <a:latin typeface="Calibri"/>
                <a:ea typeface="Calibri"/>
                <a:cs typeface="Calibri"/>
                <a:sym typeface="Calibri"/>
              </a:rPr>
              <a:t>William invented and built Newcastle’s Swing Bridge! </a:t>
            </a:r>
            <a:endParaRPr i="0" sz="1500" u="none" cap="none" strike="noStrike">
              <a:solidFill>
                <a:srgbClr val="000000"/>
              </a:solidFill>
              <a:latin typeface="Calibri"/>
              <a:ea typeface="Calibri"/>
              <a:cs typeface="Calibri"/>
              <a:sym typeface="Calibri"/>
            </a:endParaRPr>
          </a:p>
        </p:txBody>
      </p:sp>
      <p:sp>
        <p:nvSpPr>
          <p:cNvPr id="261" name="Google Shape;261;p35"/>
          <p:cNvSpPr txBox="1"/>
          <p:nvPr/>
        </p:nvSpPr>
        <p:spPr>
          <a:xfrm>
            <a:off x="4220400" y="3096238"/>
            <a:ext cx="2304300" cy="1800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sz="1500">
                <a:latin typeface="Calibri"/>
                <a:ea typeface="Calibri"/>
                <a:cs typeface="Calibri"/>
                <a:sym typeface="Calibri"/>
              </a:rPr>
              <a:t>George i</a:t>
            </a:r>
            <a:r>
              <a:rPr lang="en" sz="1500">
                <a:latin typeface="Calibri"/>
                <a:ea typeface="Calibri"/>
                <a:cs typeface="Calibri"/>
                <a:sym typeface="Calibri"/>
              </a:rPr>
              <a:t>nvented the first engine. And with his son Robert he went on to develop the construction of the </a:t>
            </a:r>
            <a:r>
              <a:rPr lang="en" sz="1500">
                <a:latin typeface="Calibri"/>
                <a:ea typeface="Calibri"/>
                <a:cs typeface="Calibri"/>
                <a:sym typeface="Calibri"/>
              </a:rPr>
              <a:t>railway</a:t>
            </a:r>
            <a:r>
              <a:rPr lang="en" sz="1500">
                <a:latin typeface="Calibri"/>
                <a:ea typeface="Calibri"/>
                <a:cs typeface="Calibri"/>
                <a:sym typeface="Calibri"/>
              </a:rPr>
              <a:t> </a:t>
            </a:r>
            <a:r>
              <a:rPr lang="en" sz="1500">
                <a:latin typeface="Calibri"/>
                <a:ea typeface="Calibri"/>
                <a:cs typeface="Calibri"/>
                <a:sym typeface="Calibri"/>
              </a:rPr>
              <a:t>system</a:t>
            </a:r>
            <a:r>
              <a:rPr lang="en" sz="1500">
                <a:latin typeface="Calibri"/>
                <a:ea typeface="Calibri"/>
                <a:cs typeface="Calibri"/>
                <a:sym typeface="Calibri"/>
              </a:rPr>
              <a:t>. They opened the Stockton &amp; Darlington Railway!</a:t>
            </a:r>
            <a:endParaRPr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id="266" name="Google Shape;266;p36"/>
          <p:cNvPicPr preferRelativeResize="0"/>
          <p:nvPr/>
        </p:nvPicPr>
        <p:blipFill>
          <a:blip r:embed="rId3">
            <a:alphaModFix/>
          </a:blip>
          <a:stretch>
            <a:fillRect/>
          </a:stretch>
        </p:blipFill>
        <p:spPr>
          <a:xfrm>
            <a:off x="408800" y="1144903"/>
            <a:ext cx="2205250" cy="3544496"/>
          </a:xfrm>
          <a:prstGeom prst="rect">
            <a:avLst/>
          </a:prstGeom>
          <a:noFill/>
          <a:ln>
            <a:noFill/>
          </a:ln>
        </p:spPr>
      </p:pic>
      <p:pic>
        <p:nvPicPr>
          <p:cNvPr id="267" name="Google Shape;267;p36"/>
          <p:cNvPicPr preferRelativeResize="0"/>
          <p:nvPr/>
        </p:nvPicPr>
        <p:blipFill rotWithShape="1">
          <a:blip r:embed="rId4">
            <a:alphaModFix/>
          </a:blip>
          <a:srcRect b="0" l="0" r="0" t="0"/>
          <a:stretch/>
        </p:blipFill>
        <p:spPr>
          <a:xfrm>
            <a:off x="-514550" y="332275"/>
            <a:ext cx="2906875" cy="750325"/>
          </a:xfrm>
          <a:prstGeom prst="rect">
            <a:avLst/>
          </a:prstGeom>
          <a:noFill/>
          <a:ln>
            <a:noFill/>
          </a:ln>
        </p:spPr>
      </p:pic>
      <p:sp>
        <p:nvSpPr>
          <p:cNvPr id="268" name="Google Shape;268;p36"/>
          <p:cNvSpPr txBox="1"/>
          <p:nvPr/>
        </p:nvSpPr>
        <p:spPr>
          <a:xfrm rot="1708">
            <a:off x="171550" y="503350"/>
            <a:ext cx="3018300"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2400">
                <a:solidFill>
                  <a:schemeClr val="dk1"/>
                </a:solidFill>
                <a:latin typeface="Calibri"/>
                <a:ea typeface="Calibri"/>
                <a:cs typeface="Calibri"/>
                <a:sym typeface="Calibri"/>
              </a:rPr>
              <a:t>Looking back</a:t>
            </a:r>
            <a:endParaRPr b="1" i="0" sz="24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69" name="Google Shape;269;p36"/>
          <p:cNvSpPr txBox="1"/>
          <p:nvPr/>
        </p:nvSpPr>
        <p:spPr>
          <a:xfrm>
            <a:off x="2822425" y="598025"/>
            <a:ext cx="5798100" cy="1954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sz="2300">
                <a:latin typeface="Calibri"/>
                <a:ea typeface="Calibri"/>
                <a:cs typeface="Calibri"/>
                <a:sym typeface="Calibri"/>
              </a:rPr>
              <a:t>Sometimes the past can seem old and boring. </a:t>
            </a:r>
            <a:endParaRPr sz="2300">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sz="2300">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lang="en" sz="2300">
                <a:latin typeface="Calibri"/>
                <a:ea typeface="Calibri"/>
                <a:cs typeface="Calibri"/>
                <a:sym typeface="Calibri"/>
              </a:rPr>
              <a:t>But some of the most wacky forgotten inventions came from inventors before our time.</a:t>
            </a:r>
            <a:endParaRPr b="1" sz="2300">
              <a:latin typeface="Calibri"/>
              <a:ea typeface="Calibri"/>
              <a:cs typeface="Calibri"/>
              <a:sym typeface="Calibri"/>
            </a:endParaRPr>
          </a:p>
        </p:txBody>
      </p:sp>
      <p:pic>
        <p:nvPicPr>
          <p:cNvPr id="270" name="Google Shape;270;p36"/>
          <p:cNvPicPr preferRelativeResize="0"/>
          <p:nvPr/>
        </p:nvPicPr>
        <p:blipFill>
          <a:blip r:embed="rId5">
            <a:alphaModFix/>
          </a:blip>
          <a:stretch>
            <a:fillRect/>
          </a:stretch>
        </p:blipFill>
        <p:spPr>
          <a:xfrm>
            <a:off x="5798475" y="2936471"/>
            <a:ext cx="2906874" cy="1379929"/>
          </a:xfrm>
          <a:prstGeom prst="rect">
            <a:avLst/>
          </a:prstGeom>
          <a:noFill/>
          <a:ln>
            <a:noFill/>
          </a:ln>
        </p:spPr>
      </p:pic>
      <p:sp>
        <p:nvSpPr>
          <p:cNvPr id="271" name="Google Shape;271;p36"/>
          <p:cNvSpPr txBox="1"/>
          <p:nvPr/>
        </p:nvSpPr>
        <p:spPr>
          <a:xfrm>
            <a:off x="2822413" y="2667175"/>
            <a:ext cx="2721600" cy="136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sz="2300">
                <a:solidFill>
                  <a:schemeClr val="dk1"/>
                </a:solidFill>
                <a:latin typeface="Calibri"/>
                <a:ea typeface="Calibri"/>
                <a:cs typeface="Calibri"/>
                <a:sym typeface="Calibri"/>
              </a:rPr>
              <a:t>Let’s take a look at some bonkers travelling inventions of the past!</a:t>
            </a:r>
            <a:endParaRPr b="1" sz="23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2"/>
              </a:solidFill>
            </a:endParaRPr>
          </a:p>
        </p:txBody>
      </p:sp>
      <p:pic>
        <p:nvPicPr>
          <p:cNvPr id="272" name="Google Shape;272;p36"/>
          <p:cNvPicPr preferRelativeResize="0"/>
          <p:nvPr/>
        </p:nvPicPr>
        <p:blipFill>
          <a:blip r:embed="rId6">
            <a:alphaModFix/>
          </a:blip>
          <a:stretch>
            <a:fillRect/>
          </a:stretch>
        </p:blipFill>
        <p:spPr>
          <a:xfrm>
            <a:off x="5083700" y="4471900"/>
            <a:ext cx="3772348" cy="21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37"/>
          <p:cNvPicPr preferRelativeResize="0"/>
          <p:nvPr/>
        </p:nvPicPr>
        <p:blipFill>
          <a:blip r:embed="rId3">
            <a:alphaModFix/>
          </a:blip>
          <a:stretch>
            <a:fillRect/>
          </a:stretch>
        </p:blipFill>
        <p:spPr>
          <a:xfrm>
            <a:off x="691115" y="652064"/>
            <a:ext cx="4671219" cy="3607429"/>
          </a:xfrm>
          <a:prstGeom prst="rect">
            <a:avLst/>
          </a:prstGeom>
          <a:noFill/>
          <a:ln>
            <a:noFill/>
          </a:ln>
        </p:spPr>
      </p:pic>
      <p:pic>
        <p:nvPicPr>
          <p:cNvPr id="278" name="Google Shape;278;p37"/>
          <p:cNvPicPr preferRelativeResize="0"/>
          <p:nvPr/>
        </p:nvPicPr>
        <p:blipFill>
          <a:blip r:embed="rId4">
            <a:alphaModFix/>
          </a:blip>
          <a:stretch>
            <a:fillRect/>
          </a:stretch>
        </p:blipFill>
        <p:spPr>
          <a:xfrm>
            <a:off x="609175" y="498400"/>
            <a:ext cx="4873251" cy="3887549"/>
          </a:xfrm>
          <a:prstGeom prst="rect">
            <a:avLst/>
          </a:prstGeom>
          <a:noFill/>
          <a:ln>
            <a:noFill/>
          </a:ln>
        </p:spPr>
      </p:pic>
      <p:pic>
        <p:nvPicPr>
          <p:cNvPr id="279" name="Google Shape;279;p37"/>
          <p:cNvPicPr preferRelativeResize="0"/>
          <p:nvPr/>
        </p:nvPicPr>
        <p:blipFill>
          <a:blip r:embed="rId5">
            <a:alphaModFix/>
          </a:blip>
          <a:stretch>
            <a:fillRect/>
          </a:stretch>
        </p:blipFill>
        <p:spPr>
          <a:xfrm>
            <a:off x="5056067" y="1885059"/>
            <a:ext cx="3233706" cy="2926526"/>
          </a:xfrm>
          <a:prstGeom prst="rect">
            <a:avLst/>
          </a:prstGeom>
          <a:noFill/>
          <a:ln>
            <a:noFill/>
          </a:ln>
        </p:spPr>
      </p:pic>
      <p:pic>
        <p:nvPicPr>
          <p:cNvPr id="280" name="Google Shape;280;p37"/>
          <p:cNvPicPr preferRelativeResize="0"/>
          <p:nvPr/>
        </p:nvPicPr>
        <p:blipFill>
          <a:blip r:embed="rId4">
            <a:alphaModFix/>
          </a:blip>
          <a:stretch>
            <a:fillRect/>
          </a:stretch>
        </p:blipFill>
        <p:spPr>
          <a:xfrm>
            <a:off x="5006175" y="1794250"/>
            <a:ext cx="3425026" cy="3117450"/>
          </a:xfrm>
          <a:prstGeom prst="rect">
            <a:avLst/>
          </a:prstGeom>
          <a:noFill/>
          <a:ln>
            <a:noFill/>
          </a:ln>
        </p:spPr>
      </p:pic>
      <p:pic>
        <p:nvPicPr>
          <p:cNvPr id="281" name="Google Shape;281;p37"/>
          <p:cNvPicPr preferRelativeResize="0"/>
          <p:nvPr/>
        </p:nvPicPr>
        <p:blipFill rotWithShape="1">
          <a:blip r:embed="rId6">
            <a:alphaModFix/>
          </a:blip>
          <a:srcRect b="0" l="0" r="0" t="0"/>
          <a:stretch/>
        </p:blipFill>
        <p:spPr>
          <a:xfrm>
            <a:off x="4800750" y="974200"/>
            <a:ext cx="1944275" cy="528075"/>
          </a:xfrm>
          <a:prstGeom prst="rect">
            <a:avLst/>
          </a:prstGeom>
          <a:noFill/>
          <a:ln>
            <a:noFill/>
          </a:ln>
        </p:spPr>
      </p:pic>
      <p:sp>
        <p:nvSpPr>
          <p:cNvPr id="282" name="Google Shape;282;p37"/>
          <p:cNvSpPr txBox="1"/>
          <p:nvPr/>
        </p:nvSpPr>
        <p:spPr>
          <a:xfrm rot="2010">
            <a:off x="5050621" y="1096275"/>
            <a:ext cx="1539300"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The Handcart</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38"/>
          <p:cNvPicPr preferRelativeResize="0"/>
          <p:nvPr/>
        </p:nvPicPr>
        <p:blipFill>
          <a:blip r:embed="rId3">
            <a:alphaModFix/>
          </a:blip>
          <a:stretch>
            <a:fillRect/>
          </a:stretch>
        </p:blipFill>
        <p:spPr>
          <a:xfrm>
            <a:off x="757533" y="233469"/>
            <a:ext cx="2369526" cy="4759109"/>
          </a:xfrm>
          <a:prstGeom prst="rect">
            <a:avLst/>
          </a:prstGeom>
          <a:noFill/>
          <a:ln>
            <a:noFill/>
          </a:ln>
        </p:spPr>
      </p:pic>
      <p:pic>
        <p:nvPicPr>
          <p:cNvPr id="288" name="Google Shape;288;p38"/>
          <p:cNvPicPr preferRelativeResize="0"/>
          <p:nvPr/>
        </p:nvPicPr>
        <p:blipFill>
          <a:blip r:embed="rId4">
            <a:alphaModFix/>
          </a:blip>
          <a:stretch>
            <a:fillRect/>
          </a:stretch>
        </p:blipFill>
        <p:spPr>
          <a:xfrm>
            <a:off x="3504128" y="152400"/>
            <a:ext cx="4926041" cy="4838700"/>
          </a:xfrm>
          <a:prstGeom prst="rect">
            <a:avLst/>
          </a:prstGeom>
          <a:noFill/>
          <a:ln>
            <a:noFill/>
          </a:ln>
        </p:spPr>
      </p:pic>
      <p:pic>
        <p:nvPicPr>
          <p:cNvPr id="289" name="Google Shape;289;p38"/>
          <p:cNvPicPr preferRelativeResize="0"/>
          <p:nvPr/>
        </p:nvPicPr>
        <p:blipFill>
          <a:blip r:embed="rId5">
            <a:alphaModFix/>
          </a:blip>
          <a:stretch>
            <a:fillRect/>
          </a:stretch>
        </p:blipFill>
        <p:spPr>
          <a:xfrm rot="5400000">
            <a:off x="-542912" y="1327538"/>
            <a:ext cx="4928625" cy="2578349"/>
          </a:xfrm>
          <a:prstGeom prst="rect">
            <a:avLst/>
          </a:prstGeom>
          <a:noFill/>
          <a:ln>
            <a:noFill/>
          </a:ln>
        </p:spPr>
      </p:pic>
      <p:pic>
        <p:nvPicPr>
          <p:cNvPr id="290" name="Google Shape;290;p38"/>
          <p:cNvPicPr preferRelativeResize="0"/>
          <p:nvPr/>
        </p:nvPicPr>
        <p:blipFill>
          <a:blip r:embed="rId5">
            <a:alphaModFix/>
          </a:blip>
          <a:stretch>
            <a:fillRect/>
          </a:stretch>
        </p:blipFill>
        <p:spPr>
          <a:xfrm rot="5400000">
            <a:off x="3497887" y="9887"/>
            <a:ext cx="5011051" cy="5131227"/>
          </a:xfrm>
          <a:prstGeom prst="rect">
            <a:avLst/>
          </a:prstGeom>
          <a:noFill/>
          <a:ln>
            <a:noFill/>
          </a:ln>
        </p:spPr>
      </p:pic>
      <p:pic>
        <p:nvPicPr>
          <p:cNvPr id="291" name="Google Shape;291;p38"/>
          <p:cNvPicPr preferRelativeResize="0"/>
          <p:nvPr/>
        </p:nvPicPr>
        <p:blipFill rotWithShape="1">
          <a:blip r:embed="rId6">
            <a:alphaModFix/>
          </a:blip>
          <a:srcRect b="0" l="0" r="0" t="0"/>
          <a:stretch/>
        </p:blipFill>
        <p:spPr>
          <a:xfrm>
            <a:off x="-84975" y="458725"/>
            <a:ext cx="3250200" cy="604275"/>
          </a:xfrm>
          <a:prstGeom prst="rect">
            <a:avLst/>
          </a:prstGeom>
          <a:noFill/>
          <a:ln>
            <a:noFill/>
          </a:ln>
        </p:spPr>
      </p:pic>
      <p:sp>
        <p:nvSpPr>
          <p:cNvPr id="292" name="Google Shape;292;p38"/>
          <p:cNvSpPr txBox="1"/>
          <p:nvPr/>
        </p:nvSpPr>
        <p:spPr>
          <a:xfrm rot="2183">
            <a:off x="181341" y="609396"/>
            <a:ext cx="2834101"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Suspended monorail bicycle</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293" name="Google Shape;293;p38"/>
          <p:cNvPicPr preferRelativeResize="0"/>
          <p:nvPr/>
        </p:nvPicPr>
        <p:blipFill rotWithShape="1">
          <a:blip r:embed="rId6">
            <a:alphaModFix/>
          </a:blip>
          <a:srcRect b="0" l="0" r="0" t="0"/>
          <a:stretch/>
        </p:blipFill>
        <p:spPr>
          <a:xfrm>
            <a:off x="5551225" y="3956725"/>
            <a:ext cx="2578349" cy="604275"/>
          </a:xfrm>
          <a:prstGeom prst="rect">
            <a:avLst/>
          </a:prstGeom>
          <a:noFill/>
          <a:ln>
            <a:noFill/>
          </a:ln>
        </p:spPr>
      </p:pic>
      <p:sp>
        <p:nvSpPr>
          <p:cNvPr id="294" name="Google Shape;294;p38"/>
          <p:cNvSpPr txBox="1"/>
          <p:nvPr/>
        </p:nvSpPr>
        <p:spPr>
          <a:xfrm rot="2183">
            <a:off x="5812166" y="4107396"/>
            <a:ext cx="2834101"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Suspended monorail</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9"/>
          <p:cNvPicPr preferRelativeResize="0"/>
          <p:nvPr/>
        </p:nvPicPr>
        <p:blipFill rotWithShape="1">
          <a:blip r:embed="rId3">
            <a:alphaModFix/>
          </a:blip>
          <a:srcRect b="0" l="0" r="0" t="5553"/>
          <a:stretch/>
        </p:blipFill>
        <p:spPr>
          <a:xfrm>
            <a:off x="809915" y="498615"/>
            <a:ext cx="3255942" cy="4177070"/>
          </a:xfrm>
          <a:prstGeom prst="rect">
            <a:avLst/>
          </a:prstGeom>
          <a:noFill/>
          <a:ln>
            <a:noFill/>
          </a:ln>
        </p:spPr>
      </p:pic>
      <p:pic>
        <p:nvPicPr>
          <p:cNvPr id="300" name="Google Shape;300;p39"/>
          <p:cNvPicPr preferRelativeResize="0"/>
          <p:nvPr/>
        </p:nvPicPr>
        <p:blipFill>
          <a:blip r:embed="rId4">
            <a:alphaModFix/>
          </a:blip>
          <a:stretch>
            <a:fillRect/>
          </a:stretch>
        </p:blipFill>
        <p:spPr>
          <a:xfrm>
            <a:off x="4495025" y="261325"/>
            <a:ext cx="3384700" cy="4512925"/>
          </a:xfrm>
          <a:prstGeom prst="rect">
            <a:avLst/>
          </a:prstGeom>
          <a:noFill/>
          <a:ln>
            <a:noFill/>
          </a:ln>
        </p:spPr>
      </p:pic>
      <p:pic>
        <p:nvPicPr>
          <p:cNvPr id="301" name="Google Shape;301;p39"/>
          <p:cNvPicPr preferRelativeResize="0"/>
          <p:nvPr/>
        </p:nvPicPr>
        <p:blipFill>
          <a:blip r:embed="rId5">
            <a:alphaModFix/>
          </a:blip>
          <a:stretch>
            <a:fillRect/>
          </a:stretch>
        </p:blipFill>
        <p:spPr>
          <a:xfrm rot="5400000">
            <a:off x="178462" y="823800"/>
            <a:ext cx="4441324" cy="3495899"/>
          </a:xfrm>
          <a:prstGeom prst="rect">
            <a:avLst/>
          </a:prstGeom>
          <a:noFill/>
          <a:ln>
            <a:noFill/>
          </a:ln>
        </p:spPr>
      </p:pic>
      <p:pic>
        <p:nvPicPr>
          <p:cNvPr id="302" name="Google Shape;302;p39"/>
          <p:cNvPicPr preferRelativeResize="0"/>
          <p:nvPr/>
        </p:nvPicPr>
        <p:blipFill>
          <a:blip r:embed="rId5">
            <a:alphaModFix/>
          </a:blip>
          <a:stretch>
            <a:fillRect/>
          </a:stretch>
        </p:blipFill>
        <p:spPr>
          <a:xfrm rot="5400000">
            <a:off x="3826413" y="742214"/>
            <a:ext cx="4748576" cy="3522548"/>
          </a:xfrm>
          <a:prstGeom prst="rect">
            <a:avLst/>
          </a:prstGeom>
          <a:noFill/>
          <a:ln>
            <a:noFill/>
          </a:ln>
        </p:spPr>
      </p:pic>
      <p:pic>
        <p:nvPicPr>
          <p:cNvPr id="303" name="Google Shape;303;p39"/>
          <p:cNvPicPr preferRelativeResize="0"/>
          <p:nvPr/>
        </p:nvPicPr>
        <p:blipFill rotWithShape="1">
          <a:blip r:embed="rId6">
            <a:alphaModFix/>
          </a:blip>
          <a:srcRect b="0" l="0" r="0" t="0"/>
          <a:stretch/>
        </p:blipFill>
        <p:spPr>
          <a:xfrm>
            <a:off x="2826625" y="1088175"/>
            <a:ext cx="2090926" cy="604275"/>
          </a:xfrm>
          <a:prstGeom prst="rect">
            <a:avLst/>
          </a:prstGeom>
          <a:noFill/>
          <a:ln>
            <a:noFill/>
          </a:ln>
        </p:spPr>
      </p:pic>
      <p:sp>
        <p:nvSpPr>
          <p:cNvPr id="304" name="Google Shape;304;p39"/>
          <p:cNvSpPr txBox="1"/>
          <p:nvPr/>
        </p:nvSpPr>
        <p:spPr>
          <a:xfrm rot="2183">
            <a:off x="3087566" y="1238846"/>
            <a:ext cx="2834101"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Rollercoasters!</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pic>
        <p:nvPicPr>
          <p:cNvPr id="309" name="Google Shape;309;p40"/>
          <p:cNvPicPr preferRelativeResize="0"/>
          <p:nvPr/>
        </p:nvPicPr>
        <p:blipFill>
          <a:blip r:embed="rId3">
            <a:alphaModFix/>
          </a:blip>
          <a:stretch>
            <a:fillRect/>
          </a:stretch>
        </p:blipFill>
        <p:spPr>
          <a:xfrm>
            <a:off x="416852" y="960850"/>
            <a:ext cx="4916449" cy="3784076"/>
          </a:xfrm>
          <a:prstGeom prst="rect">
            <a:avLst/>
          </a:prstGeom>
          <a:noFill/>
          <a:ln>
            <a:noFill/>
          </a:ln>
        </p:spPr>
      </p:pic>
      <p:pic>
        <p:nvPicPr>
          <p:cNvPr id="310" name="Google Shape;310;p40"/>
          <p:cNvPicPr preferRelativeResize="0"/>
          <p:nvPr/>
        </p:nvPicPr>
        <p:blipFill>
          <a:blip r:embed="rId4">
            <a:alphaModFix/>
          </a:blip>
          <a:stretch>
            <a:fillRect/>
          </a:stretch>
        </p:blipFill>
        <p:spPr>
          <a:xfrm>
            <a:off x="261750" y="872150"/>
            <a:ext cx="5235749" cy="4054574"/>
          </a:xfrm>
          <a:prstGeom prst="rect">
            <a:avLst/>
          </a:prstGeom>
          <a:noFill/>
          <a:ln>
            <a:noFill/>
          </a:ln>
        </p:spPr>
      </p:pic>
      <p:pic>
        <p:nvPicPr>
          <p:cNvPr id="311" name="Google Shape;311;p40"/>
          <p:cNvPicPr preferRelativeResize="0"/>
          <p:nvPr/>
        </p:nvPicPr>
        <p:blipFill>
          <a:blip r:embed="rId5">
            <a:alphaModFix/>
          </a:blip>
          <a:stretch>
            <a:fillRect/>
          </a:stretch>
        </p:blipFill>
        <p:spPr>
          <a:xfrm>
            <a:off x="4754550" y="304250"/>
            <a:ext cx="3810002" cy="3634318"/>
          </a:xfrm>
          <a:prstGeom prst="rect">
            <a:avLst/>
          </a:prstGeom>
          <a:noFill/>
          <a:ln>
            <a:noFill/>
          </a:ln>
        </p:spPr>
      </p:pic>
      <p:pic>
        <p:nvPicPr>
          <p:cNvPr id="312" name="Google Shape;312;p40"/>
          <p:cNvPicPr preferRelativeResize="0"/>
          <p:nvPr/>
        </p:nvPicPr>
        <p:blipFill>
          <a:blip r:embed="rId4">
            <a:alphaModFix/>
          </a:blip>
          <a:stretch>
            <a:fillRect/>
          </a:stretch>
        </p:blipFill>
        <p:spPr>
          <a:xfrm>
            <a:off x="4674975" y="160375"/>
            <a:ext cx="3889576" cy="4054574"/>
          </a:xfrm>
          <a:prstGeom prst="rect">
            <a:avLst/>
          </a:prstGeom>
          <a:noFill/>
          <a:ln>
            <a:noFill/>
          </a:ln>
        </p:spPr>
      </p:pic>
      <p:pic>
        <p:nvPicPr>
          <p:cNvPr id="313" name="Google Shape;313;p40"/>
          <p:cNvPicPr preferRelativeResize="0"/>
          <p:nvPr/>
        </p:nvPicPr>
        <p:blipFill rotWithShape="1">
          <a:blip r:embed="rId6">
            <a:alphaModFix/>
          </a:blip>
          <a:srcRect b="0" l="0" r="0" t="0"/>
          <a:stretch/>
        </p:blipFill>
        <p:spPr>
          <a:xfrm>
            <a:off x="3272275" y="1339675"/>
            <a:ext cx="1789174" cy="528075"/>
          </a:xfrm>
          <a:prstGeom prst="rect">
            <a:avLst/>
          </a:prstGeom>
          <a:noFill/>
          <a:ln>
            <a:noFill/>
          </a:ln>
        </p:spPr>
      </p:pic>
      <p:sp>
        <p:nvSpPr>
          <p:cNvPr id="314" name="Google Shape;314;p40"/>
          <p:cNvSpPr txBox="1"/>
          <p:nvPr/>
        </p:nvSpPr>
        <p:spPr>
          <a:xfrm rot="2010">
            <a:off x="3522146" y="1461750"/>
            <a:ext cx="1539300"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Velocipede</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41"/>
          <p:cNvPicPr preferRelativeResize="0"/>
          <p:nvPr/>
        </p:nvPicPr>
        <p:blipFill>
          <a:blip r:embed="rId3">
            <a:alphaModFix/>
          </a:blip>
          <a:stretch>
            <a:fillRect/>
          </a:stretch>
        </p:blipFill>
        <p:spPr>
          <a:xfrm>
            <a:off x="979100" y="562000"/>
            <a:ext cx="6906125" cy="3869150"/>
          </a:xfrm>
          <a:prstGeom prst="rect">
            <a:avLst/>
          </a:prstGeom>
          <a:noFill/>
          <a:ln>
            <a:noFill/>
          </a:ln>
        </p:spPr>
      </p:pic>
      <p:pic>
        <p:nvPicPr>
          <p:cNvPr id="320" name="Google Shape;320;p41"/>
          <p:cNvPicPr preferRelativeResize="0"/>
          <p:nvPr/>
        </p:nvPicPr>
        <p:blipFill>
          <a:blip r:embed="rId4">
            <a:alphaModFix/>
          </a:blip>
          <a:stretch>
            <a:fillRect/>
          </a:stretch>
        </p:blipFill>
        <p:spPr>
          <a:xfrm>
            <a:off x="819600" y="494875"/>
            <a:ext cx="7299900" cy="4092824"/>
          </a:xfrm>
          <a:prstGeom prst="rect">
            <a:avLst/>
          </a:prstGeom>
          <a:noFill/>
          <a:ln>
            <a:noFill/>
          </a:ln>
        </p:spPr>
      </p:pic>
      <p:pic>
        <p:nvPicPr>
          <p:cNvPr id="321" name="Google Shape;321;p41"/>
          <p:cNvPicPr preferRelativeResize="0"/>
          <p:nvPr/>
        </p:nvPicPr>
        <p:blipFill rotWithShape="1">
          <a:blip r:embed="rId5">
            <a:alphaModFix/>
          </a:blip>
          <a:srcRect b="0" l="0" r="0" t="0"/>
          <a:stretch/>
        </p:blipFill>
        <p:spPr>
          <a:xfrm>
            <a:off x="1511250" y="3410800"/>
            <a:ext cx="1539299" cy="528075"/>
          </a:xfrm>
          <a:prstGeom prst="rect">
            <a:avLst/>
          </a:prstGeom>
          <a:noFill/>
          <a:ln>
            <a:noFill/>
          </a:ln>
        </p:spPr>
      </p:pic>
      <p:sp>
        <p:nvSpPr>
          <p:cNvPr id="322" name="Google Shape;322;p41"/>
          <p:cNvSpPr txBox="1"/>
          <p:nvPr/>
        </p:nvSpPr>
        <p:spPr>
          <a:xfrm rot="2010">
            <a:off x="1761121" y="3532875"/>
            <a:ext cx="1539300"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Zoo Train</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pic>
        <p:nvPicPr>
          <p:cNvPr id="327" name="Google Shape;327;p42"/>
          <p:cNvPicPr preferRelativeResize="0"/>
          <p:nvPr/>
        </p:nvPicPr>
        <p:blipFill rotWithShape="1">
          <a:blip r:embed="rId3">
            <a:alphaModFix/>
          </a:blip>
          <a:srcRect b="49564" l="46764" r="33324" t="28674"/>
          <a:stretch/>
        </p:blipFill>
        <p:spPr>
          <a:xfrm>
            <a:off x="2965800" y="3319525"/>
            <a:ext cx="1642399" cy="1269125"/>
          </a:xfrm>
          <a:prstGeom prst="rect">
            <a:avLst/>
          </a:prstGeom>
          <a:noFill/>
          <a:ln>
            <a:noFill/>
          </a:ln>
        </p:spPr>
      </p:pic>
      <p:pic>
        <p:nvPicPr>
          <p:cNvPr id="328" name="Google Shape;328;p42"/>
          <p:cNvPicPr preferRelativeResize="0"/>
          <p:nvPr/>
        </p:nvPicPr>
        <p:blipFill rotWithShape="1">
          <a:blip r:embed="rId4">
            <a:alphaModFix/>
          </a:blip>
          <a:srcRect b="0" l="0" r="0" t="0"/>
          <a:stretch/>
        </p:blipFill>
        <p:spPr>
          <a:xfrm>
            <a:off x="-239850" y="234525"/>
            <a:ext cx="5212775" cy="779400"/>
          </a:xfrm>
          <a:prstGeom prst="rect">
            <a:avLst/>
          </a:prstGeom>
          <a:noFill/>
          <a:ln>
            <a:noFill/>
          </a:ln>
        </p:spPr>
      </p:pic>
      <p:sp>
        <p:nvSpPr>
          <p:cNvPr id="329" name="Google Shape;329;p42"/>
          <p:cNvSpPr txBox="1"/>
          <p:nvPr/>
        </p:nvSpPr>
        <p:spPr>
          <a:xfrm>
            <a:off x="246775" y="334100"/>
            <a:ext cx="54462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A brief history of rail travel</a:t>
            </a:r>
            <a:endParaRPr b="1" i="0" sz="2800" u="none" cap="none" strike="noStrike">
              <a:solidFill>
                <a:srgbClr val="000000"/>
              </a:solidFill>
              <a:latin typeface="Calibri"/>
              <a:ea typeface="Calibri"/>
              <a:cs typeface="Calibri"/>
              <a:sym typeface="Calibri"/>
            </a:endParaRPr>
          </a:p>
        </p:txBody>
      </p:sp>
      <p:pic>
        <p:nvPicPr>
          <p:cNvPr id="330" name="Google Shape;330;p42"/>
          <p:cNvPicPr preferRelativeResize="0"/>
          <p:nvPr/>
        </p:nvPicPr>
        <p:blipFill rotWithShape="1">
          <a:blip r:embed="rId5">
            <a:alphaModFix/>
          </a:blip>
          <a:srcRect b="65250" l="27219" r="53046" t="2603"/>
          <a:stretch/>
        </p:blipFill>
        <p:spPr>
          <a:xfrm>
            <a:off x="4945824" y="3119411"/>
            <a:ext cx="1165302" cy="1342104"/>
          </a:xfrm>
          <a:prstGeom prst="rect">
            <a:avLst/>
          </a:prstGeom>
          <a:noFill/>
          <a:ln>
            <a:noFill/>
          </a:ln>
        </p:spPr>
      </p:pic>
      <p:pic>
        <p:nvPicPr>
          <p:cNvPr id="331" name="Google Shape;331;p42"/>
          <p:cNvPicPr preferRelativeResize="0"/>
          <p:nvPr/>
        </p:nvPicPr>
        <p:blipFill rotWithShape="1">
          <a:blip r:embed="rId6">
            <a:alphaModFix/>
          </a:blip>
          <a:srcRect b="60333" l="80187" r="8834" t="9379"/>
          <a:stretch/>
        </p:blipFill>
        <p:spPr>
          <a:xfrm>
            <a:off x="8046841" y="2571758"/>
            <a:ext cx="968812" cy="1889756"/>
          </a:xfrm>
          <a:prstGeom prst="rect">
            <a:avLst/>
          </a:prstGeom>
          <a:noFill/>
          <a:ln>
            <a:noFill/>
          </a:ln>
        </p:spPr>
      </p:pic>
      <p:pic>
        <p:nvPicPr>
          <p:cNvPr id="332" name="Google Shape;332;p42"/>
          <p:cNvPicPr preferRelativeResize="0"/>
          <p:nvPr/>
        </p:nvPicPr>
        <p:blipFill rotWithShape="1">
          <a:blip r:embed="rId7">
            <a:alphaModFix/>
          </a:blip>
          <a:srcRect b="70122" l="58326" r="20761" t="6933"/>
          <a:stretch/>
        </p:blipFill>
        <p:spPr>
          <a:xfrm>
            <a:off x="6448740" y="3454678"/>
            <a:ext cx="1461862" cy="1133972"/>
          </a:xfrm>
          <a:prstGeom prst="rect">
            <a:avLst/>
          </a:prstGeom>
          <a:noFill/>
          <a:ln>
            <a:noFill/>
          </a:ln>
        </p:spPr>
      </p:pic>
      <p:pic>
        <p:nvPicPr>
          <p:cNvPr id="333" name="Google Shape;333;p42"/>
          <p:cNvPicPr preferRelativeResize="0"/>
          <p:nvPr/>
        </p:nvPicPr>
        <p:blipFill rotWithShape="1">
          <a:blip r:embed="rId8">
            <a:alphaModFix/>
          </a:blip>
          <a:srcRect b="45169" l="0" r="64238" t="35612"/>
          <a:stretch/>
        </p:blipFill>
        <p:spPr>
          <a:xfrm>
            <a:off x="128350" y="3583176"/>
            <a:ext cx="2499825" cy="949801"/>
          </a:xfrm>
          <a:prstGeom prst="rect">
            <a:avLst/>
          </a:prstGeom>
          <a:noFill/>
          <a:ln>
            <a:noFill/>
          </a:ln>
        </p:spPr>
      </p:pic>
      <p:sp>
        <p:nvSpPr>
          <p:cNvPr id="334" name="Google Shape;334;p42"/>
          <p:cNvSpPr txBox="1"/>
          <p:nvPr/>
        </p:nvSpPr>
        <p:spPr>
          <a:xfrm>
            <a:off x="292200"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1700</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Wooden tracks were used to move coal across the North East of England with the help of horses. </a:t>
            </a:r>
            <a:endParaRPr sz="1100">
              <a:solidFill>
                <a:schemeClr val="dk1"/>
              </a:solidFill>
              <a:latin typeface="Calibri"/>
              <a:ea typeface="Calibri"/>
              <a:cs typeface="Calibri"/>
              <a:sym typeface="Calibri"/>
            </a:endParaRPr>
          </a:p>
        </p:txBody>
      </p:sp>
      <p:sp>
        <p:nvSpPr>
          <p:cNvPr id="335" name="Google Shape;335;p42"/>
          <p:cNvSpPr txBox="1"/>
          <p:nvPr/>
        </p:nvSpPr>
        <p:spPr>
          <a:xfrm>
            <a:off x="1521256"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1807</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Swansea to Mumbles Railway swaps cargo for paying passengers. Horses provide the pulling power.</a:t>
            </a:r>
            <a:endParaRPr sz="1100">
              <a:solidFill>
                <a:schemeClr val="dk1"/>
              </a:solidFill>
              <a:latin typeface="Calibri"/>
              <a:ea typeface="Calibri"/>
              <a:cs typeface="Calibri"/>
              <a:sym typeface="Calibri"/>
            </a:endParaRPr>
          </a:p>
        </p:txBody>
      </p:sp>
      <p:sp>
        <p:nvSpPr>
          <p:cNvPr id="336" name="Google Shape;336;p42"/>
          <p:cNvSpPr txBox="1"/>
          <p:nvPr/>
        </p:nvSpPr>
        <p:spPr>
          <a:xfrm>
            <a:off x="2750311" y="1095320"/>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1825</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Stockton &amp; Darlington Railway was opened! A steam </a:t>
            </a:r>
            <a:r>
              <a:rPr lang="en" sz="1100">
                <a:solidFill>
                  <a:schemeClr val="dk1"/>
                </a:solidFill>
                <a:latin typeface="Calibri"/>
                <a:ea typeface="Calibri"/>
                <a:cs typeface="Calibri"/>
                <a:sym typeface="Calibri"/>
              </a:rPr>
              <a:t>powered</a:t>
            </a:r>
            <a:r>
              <a:rPr lang="en" sz="1100">
                <a:solidFill>
                  <a:schemeClr val="dk1"/>
                </a:solidFill>
                <a:latin typeface="Calibri"/>
                <a:ea typeface="Calibri"/>
                <a:cs typeface="Calibri"/>
                <a:sym typeface="Calibri"/>
              </a:rPr>
              <a:t> engine pulled along 450 - 600 passengers!</a:t>
            </a:r>
            <a:endParaRPr sz="1100">
              <a:solidFill>
                <a:schemeClr val="dk1"/>
              </a:solidFill>
              <a:latin typeface="Calibri"/>
              <a:ea typeface="Calibri"/>
              <a:cs typeface="Calibri"/>
              <a:sym typeface="Calibri"/>
            </a:endParaRPr>
          </a:p>
        </p:txBody>
      </p:sp>
      <p:sp>
        <p:nvSpPr>
          <p:cNvPr id="337" name="Google Shape;337;p42"/>
          <p:cNvSpPr txBox="1"/>
          <p:nvPr/>
        </p:nvSpPr>
        <p:spPr>
          <a:xfrm>
            <a:off x="3979367"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1841</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aunt of Queen Victoria takes to the rails in a first class carriage to tour northern England.</a:t>
            </a:r>
            <a:endParaRPr sz="1100">
              <a:solidFill>
                <a:schemeClr val="dk1"/>
              </a:solidFill>
              <a:latin typeface="Calibri"/>
              <a:ea typeface="Calibri"/>
              <a:cs typeface="Calibri"/>
              <a:sym typeface="Calibri"/>
            </a:endParaRPr>
          </a:p>
        </p:txBody>
      </p:sp>
      <p:sp>
        <p:nvSpPr>
          <p:cNvPr id="338" name="Google Shape;338;p42"/>
          <p:cNvSpPr txBox="1"/>
          <p:nvPr/>
        </p:nvSpPr>
        <p:spPr>
          <a:xfrm>
            <a:off x="5190776" y="1095325"/>
            <a:ext cx="11652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1879</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Great Northern Railway starts the first dining car service in Britain. </a:t>
            </a:r>
            <a:r>
              <a:rPr lang="en" sz="1500">
                <a:solidFill>
                  <a:schemeClr val="dk1"/>
                </a:solidFill>
                <a:latin typeface="Calibri"/>
                <a:ea typeface="Calibri"/>
                <a:cs typeface="Calibri"/>
                <a:sym typeface="Calibri"/>
              </a:rPr>
              <a:t> </a:t>
            </a:r>
            <a:endParaRPr sz="1500">
              <a:solidFill>
                <a:schemeClr val="dk1"/>
              </a:solidFill>
              <a:latin typeface="Calibri"/>
              <a:ea typeface="Calibri"/>
              <a:cs typeface="Calibri"/>
              <a:sym typeface="Calibri"/>
            </a:endParaRPr>
          </a:p>
        </p:txBody>
      </p:sp>
      <p:sp>
        <p:nvSpPr>
          <p:cNvPr id="339" name="Google Shape;339;p42"/>
          <p:cNvSpPr txBox="1"/>
          <p:nvPr/>
        </p:nvSpPr>
        <p:spPr>
          <a:xfrm>
            <a:off x="6419825" y="1095325"/>
            <a:ext cx="12357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1938</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streamlined LNER locomotive Mallard reached 126 miles per hour! A record still unbeaten today.</a:t>
            </a:r>
            <a:endParaRPr sz="1100">
              <a:solidFill>
                <a:schemeClr val="dk1"/>
              </a:solidFill>
              <a:latin typeface="Calibri"/>
              <a:ea typeface="Calibri"/>
              <a:cs typeface="Calibri"/>
              <a:sym typeface="Calibri"/>
            </a:endParaRPr>
          </a:p>
        </p:txBody>
      </p:sp>
      <p:sp>
        <p:nvSpPr>
          <p:cNvPr id="340" name="Google Shape;340;p42"/>
          <p:cNvSpPr txBox="1"/>
          <p:nvPr/>
        </p:nvSpPr>
        <p:spPr>
          <a:xfrm>
            <a:off x="7655867"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1979</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Karen Harrison </a:t>
            </a:r>
            <a:r>
              <a:rPr lang="en" sz="1100">
                <a:solidFill>
                  <a:schemeClr val="dk1"/>
                </a:solidFill>
                <a:latin typeface="Calibri"/>
                <a:ea typeface="Calibri"/>
                <a:cs typeface="Calibri"/>
                <a:sym typeface="Calibri"/>
              </a:rPr>
              <a:t>qualifies</a:t>
            </a:r>
            <a:r>
              <a:rPr lang="en" sz="1100">
                <a:solidFill>
                  <a:schemeClr val="dk1"/>
                </a:solidFill>
                <a:latin typeface="Calibri"/>
                <a:ea typeface="Calibri"/>
                <a:cs typeface="Calibri"/>
                <a:sym typeface="Calibri"/>
              </a:rPr>
              <a:t> as the first female train driver. </a:t>
            </a:r>
            <a:endParaRPr sz="1100">
              <a:solidFill>
                <a:schemeClr val="dk1"/>
              </a:solidFill>
              <a:latin typeface="Calibri"/>
              <a:ea typeface="Calibri"/>
              <a:cs typeface="Calibri"/>
              <a:sym typeface="Calibri"/>
            </a:endParaRPr>
          </a:p>
        </p:txBody>
      </p:sp>
      <p:pic>
        <p:nvPicPr>
          <p:cNvPr id="341" name="Google Shape;341;p42"/>
          <p:cNvPicPr preferRelativeResize="0"/>
          <p:nvPr/>
        </p:nvPicPr>
        <p:blipFill>
          <a:blip r:embed="rId9">
            <a:alphaModFix/>
          </a:blip>
          <a:stretch>
            <a:fillRect/>
          </a:stretch>
        </p:blipFill>
        <p:spPr>
          <a:xfrm rot="932678">
            <a:off x="5254326" y="68581"/>
            <a:ext cx="2272724" cy="126866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id="347" name="Google Shape;347;p43"/>
          <p:cNvPicPr preferRelativeResize="0"/>
          <p:nvPr/>
        </p:nvPicPr>
        <p:blipFill rotWithShape="1">
          <a:blip r:embed="rId3">
            <a:alphaModFix amt="30000"/>
          </a:blip>
          <a:srcRect b="0" l="0" r="0" t="0"/>
          <a:stretch/>
        </p:blipFill>
        <p:spPr>
          <a:xfrm>
            <a:off x="6219825" y="4313957"/>
            <a:ext cx="2600325" cy="387818"/>
          </a:xfrm>
          <a:prstGeom prst="rect">
            <a:avLst/>
          </a:prstGeom>
          <a:noFill/>
          <a:ln>
            <a:noFill/>
          </a:ln>
        </p:spPr>
      </p:pic>
      <p:pic>
        <p:nvPicPr>
          <p:cNvPr id="348" name="Google Shape;348;p43"/>
          <p:cNvPicPr preferRelativeResize="0"/>
          <p:nvPr/>
        </p:nvPicPr>
        <p:blipFill rotWithShape="1">
          <a:blip r:embed="rId3">
            <a:alphaModFix amt="30000"/>
          </a:blip>
          <a:srcRect b="0" l="0" r="0" t="0"/>
          <a:stretch/>
        </p:blipFill>
        <p:spPr>
          <a:xfrm>
            <a:off x="324518" y="2684466"/>
            <a:ext cx="5561933" cy="1773234"/>
          </a:xfrm>
          <a:prstGeom prst="rect">
            <a:avLst/>
          </a:prstGeom>
          <a:noFill/>
          <a:ln>
            <a:noFill/>
          </a:ln>
        </p:spPr>
      </p:pic>
      <p:sp>
        <p:nvSpPr>
          <p:cNvPr id="349" name="Google Shape;349;p43"/>
          <p:cNvSpPr txBox="1"/>
          <p:nvPr/>
        </p:nvSpPr>
        <p:spPr>
          <a:xfrm>
            <a:off x="6245900" y="4318663"/>
            <a:ext cx="24312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Calibri"/>
                <a:ea typeface="Calibri"/>
                <a:cs typeface="Calibri"/>
                <a:sym typeface="Calibri"/>
              </a:rPr>
              <a:t>Morgan at work underground </a:t>
            </a:r>
            <a:endParaRPr b="1" i="0" sz="1400" u="none" cap="none" strike="noStrike">
              <a:solidFill>
                <a:srgbClr val="000000"/>
              </a:solidFill>
              <a:latin typeface="Calibri"/>
              <a:ea typeface="Calibri"/>
              <a:cs typeface="Calibri"/>
              <a:sym typeface="Calibri"/>
            </a:endParaRPr>
          </a:p>
        </p:txBody>
      </p:sp>
      <p:sp>
        <p:nvSpPr>
          <p:cNvPr id="350" name="Google Shape;350;p43"/>
          <p:cNvSpPr txBox="1"/>
          <p:nvPr/>
        </p:nvSpPr>
        <p:spPr>
          <a:xfrm>
            <a:off x="490151" y="1554100"/>
            <a:ext cx="47961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i="0" lang="en" sz="1500" u="none" cap="none" strike="noStrike">
                <a:solidFill>
                  <a:srgbClr val="000000"/>
                </a:solidFill>
                <a:latin typeface="Calibri"/>
                <a:ea typeface="Calibri"/>
                <a:cs typeface="Calibri"/>
                <a:sym typeface="Calibri"/>
              </a:rPr>
              <a:t>Railway electronic technicians are responsible for installing, inspecting, testing, and maintaining train control systems. Th</a:t>
            </a:r>
            <a:r>
              <a:rPr lang="en" sz="1500">
                <a:latin typeface="Calibri"/>
                <a:ea typeface="Calibri"/>
                <a:cs typeface="Calibri"/>
                <a:sym typeface="Calibri"/>
              </a:rPr>
              <a:t>e systems</a:t>
            </a:r>
            <a:r>
              <a:rPr i="0" lang="en" sz="1500" u="none" cap="none" strike="noStrike">
                <a:solidFill>
                  <a:srgbClr val="000000"/>
                </a:solidFill>
                <a:latin typeface="Calibri"/>
                <a:ea typeface="Calibri"/>
                <a:cs typeface="Calibri"/>
                <a:sym typeface="Calibri"/>
              </a:rPr>
              <a:t> h</a:t>
            </a:r>
            <a:r>
              <a:rPr lang="en" sz="1500">
                <a:latin typeface="Calibri"/>
                <a:ea typeface="Calibri"/>
                <a:cs typeface="Calibri"/>
                <a:sym typeface="Calibri"/>
              </a:rPr>
              <a:t>elp to keep the trains on the track and make sure the trains  get to the right destination safely.</a:t>
            </a:r>
            <a:endParaRPr i="0" sz="1500" u="none" cap="none" strike="noStrike">
              <a:solidFill>
                <a:srgbClr val="000000"/>
              </a:solidFill>
              <a:latin typeface="Calibri"/>
              <a:ea typeface="Calibri"/>
              <a:cs typeface="Calibri"/>
              <a:sym typeface="Calibri"/>
            </a:endParaRPr>
          </a:p>
        </p:txBody>
      </p:sp>
      <p:pic>
        <p:nvPicPr>
          <p:cNvPr id="351" name="Google Shape;351;p43"/>
          <p:cNvPicPr preferRelativeResize="0"/>
          <p:nvPr/>
        </p:nvPicPr>
        <p:blipFill rotWithShape="1">
          <a:blip r:embed="rId3">
            <a:alphaModFix/>
          </a:blip>
          <a:srcRect b="0" l="0" r="0" t="0"/>
          <a:stretch/>
        </p:blipFill>
        <p:spPr>
          <a:xfrm>
            <a:off x="-269074" y="230350"/>
            <a:ext cx="6020924" cy="1206975"/>
          </a:xfrm>
          <a:prstGeom prst="rect">
            <a:avLst/>
          </a:prstGeom>
          <a:noFill/>
          <a:ln>
            <a:noFill/>
          </a:ln>
        </p:spPr>
      </p:pic>
      <p:sp>
        <p:nvSpPr>
          <p:cNvPr id="352" name="Google Shape;352;p43"/>
          <p:cNvSpPr txBox="1"/>
          <p:nvPr/>
        </p:nvSpPr>
        <p:spPr>
          <a:xfrm rot="-60027">
            <a:off x="384476" y="389658"/>
            <a:ext cx="6168340" cy="1182481"/>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 sz="3000" u="none" cap="none" strike="noStrike">
                <a:solidFill>
                  <a:schemeClr val="dk1"/>
                </a:solidFill>
                <a:latin typeface="Calibri"/>
                <a:ea typeface="Calibri"/>
                <a:cs typeface="Calibri"/>
                <a:sym typeface="Calibri"/>
              </a:rPr>
              <a:t>A Day in the Life of: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i="0" lang="en" sz="2600" u="none" cap="none" strike="noStrike">
                <a:solidFill>
                  <a:schemeClr val="dk1"/>
                </a:solidFill>
                <a:latin typeface="Calibri"/>
                <a:ea typeface="Calibri"/>
                <a:cs typeface="Calibri"/>
                <a:sym typeface="Calibri"/>
              </a:rPr>
              <a:t>Morgan Saville</a:t>
            </a:r>
            <a:r>
              <a:rPr b="1" lang="en" sz="2600">
                <a:solidFill>
                  <a:schemeClr val="dk1"/>
                </a:solidFill>
                <a:latin typeface="Calibri"/>
                <a:ea typeface="Calibri"/>
                <a:cs typeface="Calibri"/>
                <a:sym typeface="Calibri"/>
              </a:rPr>
              <a:t>,</a:t>
            </a:r>
            <a:r>
              <a:rPr lang="en" sz="2600"/>
              <a:t> </a:t>
            </a:r>
            <a:r>
              <a:rPr b="1" i="0" lang="en" sz="2600" u="none" cap="none" strike="noStrike">
                <a:solidFill>
                  <a:schemeClr val="dk1"/>
                </a:solidFill>
                <a:latin typeface="Calibri"/>
                <a:ea typeface="Calibri"/>
                <a:cs typeface="Calibri"/>
                <a:sym typeface="Calibri"/>
              </a:rPr>
              <a:t>Electrical Technician </a:t>
            </a:r>
            <a:endParaRPr b="1" i="0" sz="26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descr="Morgan at work " id="353" name="Google Shape;353;p43"/>
          <p:cNvPicPr preferRelativeResize="0"/>
          <p:nvPr/>
        </p:nvPicPr>
        <p:blipFill rotWithShape="1">
          <a:blip r:embed="rId4">
            <a:alphaModFix/>
          </a:blip>
          <a:srcRect b="0" l="0" r="0" t="0"/>
          <a:stretch/>
        </p:blipFill>
        <p:spPr>
          <a:xfrm>
            <a:off x="6390709" y="891302"/>
            <a:ext cx="2369121" cy="3158828"/>
          </a:xfrm>
          <a:prstGeom prst="rect">
            <a:avLst/>
          </a:prstGeom>
          <a:noFill/>
          <a:ln>
            <a:noFill/>
          </a:ln>
        </p:spPr>
      </p:pic>
      <p:sp>
        <p:nvSpPr>
          <p:cNvPr id="354" name="Google Shape;354;p43"/>
          <p:cNvSpPr txBox="1"/>
          <p:nvPr/>
        </p:nvSpPr>
        <p:spPr>
          <a:xfrm>
            <a:off x="723900" y="2924175"/>
            <a:ext cx="4857900" cy="13392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1500">
                <a:solidFill>
                  <a:srgbClr val="222222"/>
                </a:solidFill>
                <a:latin typeface="Calibri"/>
                <a:ea typeface="Calibri"/>
                <a:cs typeface="Calibri"/>
                <a:sym typeface="Calibri"/>
              </a:rPr>
              <a:t>I would say to anyone who wants to work as part of a team, earning money and learning practical skills, go for an apprenticeship. It doesn’t matter who you are, or what career you thought you might do, if you see something that looks interesting, challenging and fulfilling, go for it!</a:t>
            </a:r>
            <a:endParaRPr b="1" sz="1500">
              <a:solidFill>
                <a:schemeClr val="dk1"/>
              </a:solidFill>
              <a:latin typeface="Calibri"/>
              <a:ea typeface="Calibri"/>
              <a:cs typeface="Calibri"/>
              <a:sym typeface="Calibri"/>
            </a:endParaRPr>
          </a:p>
        </p:txBody>
      </p:sp>
      <p:sp>
        <p:nvSpPr>
          <p:cNvPr id="355" name="Google Shape;355;p43"/>
          <p:cNvSpPr txBox="1"/>
          <p:nvPr/>
        </p:nvSpPr>
        <p:spPr>
          <a:xfrm>
            <a:off x="361950" y="2447925"/>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sp>
        <p:nvSpPr>
          <p:cNvPr id="356" name="Google Shape;356;p43"/>
          <p:cNvSpPr txBox="1"/>
          <p:nvPr/>
        </p:nvSpPr>
        <p:spPr>
          <a:xfrm>
            <a:off x="5343525" y="3905250"/>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pic>
        <p:nvPicPr>
          <p:cNvPr id="357" name="Google Shape;357;p43"/>
          <p:cNvPicPr preferRelativeResize="0"/>
          <p:nvPr/>
        </p:nvPicPr>
        <p:blipFill rotWithShape="1">
          <a:blip r:embed="rId5">
            <a:alphaModFix/>
          </a:blip>
          <a:srcRect b="0" l="0" r="0" t="0"/>
          <a:stretch/>
        </p:blipFill>
        <p:spPr>
          <a:xfrm rot="5394011">
            <a:off x="5967434" y="1252612"/>
            <a:ext cx="3190851" cy="2419281"/>
          </a:xfrm>
          <a:prstGeom prst="rect">
            <a:avLst/>
          </a:prstGeom>
          <a:noFill/>
          <a:ln>
            <a:noFill/>
          </a:ln>
        </p:spPr>
      </p:pic>
      <p:pic>
        <p:nvPicPr>
          <p:cNvPr id="358" name="Google Shape;358;p43"/>
          <p:cNvPicPr preferRelativeResize="0"/>
          <p:nvPr/>
        </p:nvPicPr>
        <p:blipFill rotWithShape="1">
          <a:blip r:embed="rId6">
            <a:alphaModFix/>
          </a:blip>
          <a:srcRect b="0" l="0" r="0" t="0"/>
          <a:stretch/>
        </p:blipFill>
        <p:spPr>
          <a:xfrm flipH="1" rot="6268978">
            <a:off x="5910471" y="3874667"/>
            <a:ext cx="724361" cy="46186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pic>
        <p:nvPicPr>
          <p:cNvPr id="364" name="Google Shape;364;p44"/>
          <p:cNvPicPr preferRelativeResize="0"/>
          <p:nvPr/>
        </p:nvPicPr>
        <p:blipFill rotWithShape="1">
          <a:blip r:embed="rId3">
            <a:alphaModFix/>
          </a:blip>
          <a:srcRect b="0" l="0" r="0" t="0"/>
          <a:stretch/>
        </p:blipFill>
        <p:spPr>
          <a:xfrm>
            <a:off x="324525" y="2708725"/>
            <a:ext cx="7161975" cy="2258500"/>
          </a:xfrm>
          <a:prstGeom prst="rect">
            <a:avLst/>
          </a:prstGeom>
          <a:noFill/>
          <a:ln>
            <a:noFill/>
          </a:ln>
        </p:spPr>
      </p:pic>
      <p:pic>
        <p:nvPicPr>
          <p:cNvPr id="365" name="Google Shape;365;p44"/>
          <p:cNvPicPr preferRelativeResize="0"/>
          <p:nvPr/>
        </p:nvPicPr>
        <p:blipFill rotWithShape="1">
          <a:blip r:embed="rId4">
            <a:alphaModFix amt="30000"/>
          </a:blip>
          <a:srcRect b="0" l="0" r="0" t="0"/>
          <a:stretch/>
        </p:blipFill>
        <p:spPr>
          <a:xfrm>
            <a:off x="7069350" y="309300"/>
            <a:ext cx="1438975" cy="400200"/>
          </a:xfrm>
          <a:prstGeom prst="rect">
            <a:avLst/>
          </a:prstGeom>
          <a:noFill/>
          <a:ln>
            <a:noFill/>
          </a:ln>
        </p:spPr>
      </p:pic>
      <p:sp>
        <p:nvSpPr>
          <p:cNvPr id="366" name="Google Shape;366;p44"/>
          <p:cNvSpPr txBox="1"/>
          <p:nvPr/>
        </p:nvSpPr>
        <p:spPr>
          <a:xfrm>
            <a:off x="7109050" y="309300"/>
            <a:ext cx="1411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
                <a:latin typeface="Calibri"/>
                <a:ea typeface="Calibri"/>
                <a:cs typeface="Calibri"/>
                <a:sym typeface="Calibri"/>
              </a:rPr>
              <a:t>Lynne Dickinson</a:t>
            </a:r>
            <a:endParaRPr b="1" i="0" sz="1400" u="none" cap="none" strike="noStrike">
              <a:solidFill>
                <a:srgbClr val="000000"/>
              </a:solidFill>
              <a:latin typeface="Calibri"/>
              <a:ea typeface="Calibri"/>
              <a:cs typeface="Calibri"/>
              <a:sym typeface="Calibri"/>
            </a:endParaRPr>
          </a:p>
        </p:txBody>
      </p:sp>
      <p:sp>
        <p:nvSpPr>
          <p:cNvPr id="367" name="Google Shape;367;p44"/>
          <p:cNvSpPr txBox="1"/>
          <p:nvPr/>
        </p:nvSpPr>
        <p:spPr>
          <a:xfrm>
            <a:off x="5122295" y="4110427"/>
            <a:ext cx="24312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2600"/>
              </a:spcAft>
              <a:buClr>
                <a:srgbClr val="000000"/>
              </a:buClr>
              <a:buSzPts val="1400"/>
              <a:buFont typeface="Arial"/>
              <a:buNone/>
            </a:pPr>
            <a:r>
              <a:t/>
            </a:r>
            <a:endParaRPr b="1" i="0" sz="1700" u="none" cap="none" strike="noStrike">
              <a:solidFill>
                <a:srgbClr val="000000"/>
              </a:solidFill>
              <a:highlight>
                <a:srgbClr val="FFFF00"/>
              </a:highlight>
              <a:latin typeface="Calibri"/>
              <a:ea typeface="Calibri"/>
              <a:cs typeface="Calibri"/>
              <a:sym typeface="Calibri"/>
            </a:endParaRPr>
          </a:p>
        </p:txBody>
      </p:sp>
      <p:pic>
        <p:nvPicPr>
          <p:cNvPr id="368" name="Google Shape;368;p44"/>
          <p:cNvPicPr preferRelativeResize="0"/>
          <p:nvPr/>
        </p:nvPicPr>
        <p:blipFill rotWithShape="1">
          <a:blip r:embed="rId4">
            <a:alphaModFix/>
          </a:blip>
          <a:srcRect b="0" l="0" r="0" t="0"/>
          <a:stretch/>
        </p:blipFill>
        <p:spPr>
          <a:xfrm>
            <a:off x="-269075" y="230350"/>
            <a:ext cx="6837926" cy="1303025"/>
          </a:xfrm>
          <a:prstGeom prst="rect">
            <a:avLst/>
          </a:prstGeom>
          <a:noFill/>
          <a:ln>
            <a:noFill/>
          </a:ln>
        </p:spPr>
      </p:pic>
      <p:sp>
        <p:nvSpPr>
          <p:cNvPr id="369" name="Google Shape;369;p44"/>
          <p:cNvSpPr txBox="1"/>
          <p:nvPr/>
        </p:nvSpPr>
        <p:spPr>
          <a:xfrm rot="-59945">
            <a:off x="260332" y="462682"/>
            <a:ext cx="7432730" cy="516078"/>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 sz="3000" u="none" cap="none" strike="noStrike">
                <a:solidFill>
                  <a:schemeClr val="dk1"/>
                </a:solidFill>
                <a:latin typeface="Calibri"/>
                <a:ea typeface="Calibri"/>
                <a:cs typeface="Calibri"/>
                <a:sym typeface="Calibri"/>
              </a:rPr>
              <a:t>A Day in the Life of: </a:t>
            </a:r>
            <a:endParaRPr b="1" sz="30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lang="en" sz="2600">
                <a:solidFill>
                  <a:schemeClr val="dk1"/>
                </a:solidFill>
                <a:latin typeface="Calibri"/>
                <a:ea typeface="Calibri"/>
                <a:cs typeface="Calibri"/>
                <a:sym typeface="Calibri"/>
              </a:rPr>
              <a:t>Lynne Dickinson, Station Delivery Manager </a:t>
            </a:r>
            <a:endParaRPr b="1" sz="26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370" name="Google Shape;370;p44"/>
          <p:cNvPicPr preferRelativeResize="0"/>
          <p:nvPr/>
        </p:nvPicPr>
        <p:blipFill>
          <a:blip r:embed="rId5">
            <a:alphaModFix/>
          </a:blip>
          <a:stretch>
            <a:fillRect/>
          </a:stretch>
        </p:blipFill>
        <p:spPr>
          <a:xfrm>
            <a:off x="6989414" y="980236"/>
            <a:ext cx="1886835" cy="2564834"/>
          </a:xfrm>
          <a:prstGeom prst="rect">
            <a:avLst/>
          </a:prstGeom>
          <a:noFill/>
          <a:ln>
            <a:noFill/>
          </a:ln>
        </p:spPr>
      </p:pic>
      <p:pic>
        <p:nvPicPr>
          <p:cNvPr id="371" name="Google Shape;371;p44"/>
          <p:cNvPicPr preferRelativeResize="0"/>
          <p:nvPr/>
        </p:nvPicPr>
        <p:blipFill>
          <a:blip r:embed="rId6">
            <a:alphaModFix/>
          </a:blip>
          <a:stretch>
            <a:fillRect/>
          </a:stretch>
        </p:blipFill>
        <p:spPr>
          <a:xfrm>
            <a:off x="6919175" y="943150"/>
            <a:ext cx="1957074" cy="2639001"/>
          </a:xfrm>
          <a:prstGeom prst="rect">
            <a:avLst/>
          </a:prstGeom>
          <a:noFill/>
          <a:ln>
            <a:noFill/>
          </a:ln>
        </p:spPr>
      </p:pic>
      <p:sp>
        <p:nvSpPr>
          <p:cNvPr id="372" name="Google Shape;372;p44"/>
          <p:cNvSpPr txBox="1"/>
          <p:nvPr/>
        </p:nvSpPr>
        <p:spPr>
          <a:xfrm>
            <a:off x="604850" y="2964525"/>
            <a:ext cx="6682200" cy="1746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The </a:t>
            </a:r>
            <a:r>
              <a:rPr b="1" i="1" lang="en" sz="1450">
                <a:solidFill>
                  <a:srgbClr val="222222"/>
                </a:solidFill>
                <a:latin typeface="Calibri"/>
                <a:ea typeface="Calibri"/>
                <a:cs typeface="Calibri"/>
                <a:sym typeface="Calibri"/>
              </a:rPr>
              <a:t>best</a:t>
            </a:r>
            <a:r>
              <a:rPr b="1" lang="en" sz="1450">
                <a:solidFill>
                  <a:srgbClr val="222222"/>
                </a:solidFill>
                <a:latin typeface="Calibri"/>
                <a:ea typeface="Calibri"/>
                <a:cs typeface="Calibri"/>
                <a:sym typeface="Calibri"/>
              </a:rPr>
              <a:t> thing about my job is I get to meet all the people that use the Metro. </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The </a:t>
            </a:r>
            <a:r>
              <a:rPr b="1" i="1" lang="en" sz="1450">
                <a:solidFill>
                  <a:srgbClr val="222222"/>
                </a:solidFill>
                <a:latin typeface="Calibri"/>
                <a:ea typeface="Calibri"/>
                <a:cs typeface="Calibri"/>
                <a:sym typeface="Calibri"/>
              </a:rPr>
              <a:t>weirdest/grossest </a:t>
            </a:r>
            <a:r>
              <a:rPr b="1" lang="en" sz="1450">
                <a:solidFill>
                  <a:srgbClr val="222222"/>
                </a:solidFill>
                <a:latin typeface="Calibri"/>
                <a:ea typeface="Calibri"/>
                <a:cs typeface="Calibri"/>
                <a:sym typeface="Calibri"/>
              </a:rPr>
              <a:t>thing I've ever had to do is pick up someone's false </a:t>
            </a:r>
            <a:br>
              <a:rPr b="1" lang="en" sz="1450">
                <a:solidFill>
                  <a:srgbClr val="222222"/>
                </a:solidFill>
                <a:latin typeface="Calibri"/>
                <a:ea typeface="Calibri"/>
                <a:cs typeface="Calibri"/>
                <a:sym typeface="Calibri"/>
              </a:rPr>
            </a:br>
            <a:r>
              <a:rPr b="1" lang="en" sz="1450">
                <a:solidFill>
                  <a:srgbClr val="222222"/>
                </a:solidFill>
                <a:latin typeface="Calibri"/>
                <a:ea typeface="Calibri"/>
                <a:cs typeface="Calibri"/>
                <a:sym typeface="Calibri"/>
              </a:rPr>
              <a:t>teeth off the track!!! </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One of the </a:t>
            </a:r>
            <a:r>
              <a:rPr b="1" i="1" lang="en" sz="1450">
                <a:solidFill>
                  <a:srgbClr val="222222"/>
                </a:solidFill>
                <a:latin typeface="Calibri"/>
                <a:ea typeface="Calibri"/>
                <a:cs typeface="Calibri"/>
                <a:sym typeface="Calibri"/>
              </a:rPr>
              <a:t>coolest</a:t>
            </a:r>
            <a:r>
              <a:rPr b="1" lang="en" sz="1450">
                <a:solidFill>
                  <a:srgbClr val="222222"/>
                </a:solidFill>
                <a:latin typeface="Calibri"/>
                <a:ea typeface="Calibri"/>
                <a:cs typeface="Calibri"/>
                <a:sym typeface="Calibri"/>
              </a:rPr>
              <a:t> things I've ever done was manage the filming for the X Factor when James Arthur was auditioning - I met him before he was famous!!</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The most </a:t>
            </a:r>
            <a:r>
              <a:rPr b="1" i="1" lang="en" sz="1450">
                <a:solidFill>
                  <a:srgbClr val="222222"/>
                </a:solidFill>
                <a:latin typeface="Calibri"/>
                <a:ea typeface="Calibri"/>
                <a:cs typeface="Calibri"/>
                <a:sym typeface="Calibri"/>
              </a:rPr>
              <a:t>unusual</a:t>
            </a:r>
            <a:r>
              <a:rPr b="1" lang="en" sz="1450">
                <a:solidFill>
                  <a:srgbClr val="222222"/>
                </a:solidFill>
                <a:latin typeface="Calibri"/>
                <a:ea typeface="Calibri"/>
                <a:cs typeface="Calibri"/>
                <a:sym typeface="Calibri"/>
              </a:rPr>
              <a:t> thing I've ever done was the day I helped Digby, a miniature pony learn to use the Metro as he was going to live with and help a blind lady in America.</a:t>
            </a:r>
            <a:endParaRPr b="1" sz="1450">
              <a:solidFill>
                <a:srgbClr val="222222"/>
              </a:solidFill>
              <a:latin typeface="Calibri"/>
              <a:ea typeface="Calibri"/>
              <a:cs typeface="Calibri"/>
              <a:sym typeface="Calibri"/>
            </a:endParaRPr>
          </a:p>
        </p:txBody>
      </p:sp>
      <p:sp>
        <p:nvSpPr>
          <p:cNvPr id="373" name="Google Shape;373;p44"/>
          <p:cNvSpPr txBox="1"/>
          <p:nvPr/>
        </p:nvSpPr>
        <p:spPr>
          <a:xfrm>
            <a:off x="428575" y="2456075"/>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sp>
        <p:nvSpPr>
          <p:cNvPr id="374" name="Google Shape;374;p44"/>
          <p:cNvSpPr txBox="1"/>
          <p:nvPr/>
        </p:nvSpPr>
        <p:spPr>
          <a:xfrm>
            <a:off x="7109050" y="4334025"/>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sp>
        <p:nvSpPr>
          <p:cNvPr id="375" name="Google Shape;375;p44"/>
          <p:cNvSpPr txBox="1"/>
          <p:nvPr/>
        </p:nvSpPr>
        <p:spPr>
          <a:xfrm>
            <a:off x="256400" y="1668375"/>
            <a:ext cx="67518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latin typeface="Calibri"/>
                <a:ea typeface="Calibri"/>
                <a:cs typeface="Calibri"/>
                <a:sym typeface="Calibri"/>
              </a:rPr>
              <a:t>Lynne is responsible for managing over 120 customer service staff who work in the Metro stations, making sure all 60 stations on the Metro are clean and tidy and </a:t>
            </a:r>
            <a:br>
              <a:rPr lang="en" sz="1450">
                <a:latin typeface="Calibri"/>
                <a:ea typeface="Calibri"/>
                <a:cs typeface="Calibri"/>
                <a:sym typeface="Calibri"/>
              </a:rPr>
            </a:br>
            <a:r>
              <a:rPr lang="en" sz="1450">
                <a:latin typeface="Calibri"/>
                <a:ea typeface="Calibri"/>
                <a:cs typeface="Calibri"/>
                <a:sym typeface="Calibri"/>
              </a:rPr>
              <a:t>working with the all the engineers to make sure that when the lights, lifts and </a:t>
            </a:r>
            <a:br>
              <a:rPr lang="en" sz="1450">
                <a:latin typeface="Calibri"/>
                <a:ea typeface="Calibri"/>
                <a:cs typeface="Calibri"/>
                <a:sym typeface="Calibri"/>
              </a:rPr>
            </a:br>
            <a:r>
              <a:rPr lang="en" sz="1450">
                <a:latin typeface="Calibri"/>
                <a:ea typeface="Calibri"/>
                <a:cs typeface="Calibri"/>
                <a:sym typeface="Calibri"/>
              </a:rPr>
              <a:t>escalators break they get fixed really quickly so the passengers can keep on using them.</a:t>
            </a:r>
            <a:endParaRPr sz="1450">
              <a:latin typeface="Calibri"/>
              <a:ea typeface="Calibri"/>
              <a:cs typeface="Calibri"/>
              <a:sym typeface="Calibri"/>
            </a:endParaRPr>
          </a:p>
        </p:txBody>
      </p:sp>
      <p:pic>
        <p:nvPicPr>
          <p:cNvPr id="376" name="Google Shape;376;p44"/>
          <p:cNvPicPr preferRelativeResize="0"/>
          <p:nvPr/>
        </p:nvPicPr>
        <p:blipFill rotWithShape="1">
          <a:blip r:embed="rId7">
            <a:alphaModFix/>
          </a:blip>
          <a:srcRect b="0" l="0" r="0" t="0"/>
          <a:stretch/>
        </p:blipFill>
        <p:spPr>
          <a:xfrm flipH="1" rot="-6609670">
            <a:off x="8243809" y="418992"/>
            <a:ext cx="724360" cy="46186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27"/>
          <p:cNvPicPr preferRelativeResize="0"/>
          <p:nvPr/>
        </p:nvPicPr>
        <p:blipFill rotWithShape="1">
          <a:blip r:embed="rId3">
            <a:alphaModFix/>
          </a:blip>
          <a:srcRect b="33199" l="24591" r="53648" t="21856"/>
          <a:stretch/>
        </p:blipFill>
        <p:spPr>
          <a:xfrm>
            <a:off x="481625" y="1191775"/>
            <a:ext cx="1544013" cy="1594550"/>
          </a:xfrm>
          <a:prstGeom prst="rect">
            <a:avLst/>
          </a:prstGeom>
          <a:noFill/>
          <a:ln>
            <a:noFill/>
          </a:ln>
        </p:spPr>
      </p:pic>
      <p:pic>
        <p:nvPicPr>
          <p:cNvPr id="140" name="Google Shape;140;p27"/>
          <p:cNvPicPr preferRelativeResize="0"/>
          <p:nvPr/>
        </p:nvPicPr>
        <p:blipFill>
          <a:blip r:embed="rId4">
            <a:alphaModFix/>
          </a:blip>
          <a:stretch>
            <a:fillRect/>
          </a:stretch>
        </p:blipFill>
        <p:spPr>
          <a:xfrm>
            <a:off x="6382909" y="2495550"/>
            <a:ext cx="1853342" cy="1594553"/>
          </a:xfrm>
          <a:prstGeom prst="rect">
            <a:avLst/>
          </a:prstGeom>
          <a:noFill/>
          <a:ln>
            <a:noFill/>
          </a:ln>
        </p:spPr>
      </p:pic>
      <p:pic>
        <p:nvPicPr>
          <p:cNvPr id="141" name="Google Shape;141;p27"/>
          <p:cNvPicPr preferRelativeResize="0"/>
          <p:nvPr/>
        </p:nvPicPr>
        <p:blipFill>
          <a:blip r:embed="rId5">
            <a:alphaModFix/>
          </a:blip>
          <a:stretch>
            <a:fillRect/>
          </a:stretch>
        </p:blipFill>
        <p:spPr>
          <a:xfrm>
            <a:off x="6310026" y="3636670"/>
            <a:ext cx="1464024" cy="1206429"/>
          </a:xfrm>
          <a:prstGeom prst="rect">
            <a:avLst/>
          </a:prstGeom>
          <a:noFill/>
          <a:ln>
            <a:noFill/>
          </a:ln>
        </p:spPr>
      </p:pic>
      <p:sp>
        <p:nvSpPr>
          <p:cNvPr id="142" name="Google Shape;142;p27"/>
          <p:cNvSpPr/>
          <p:nvPr/>
        </p:nvSpPr>
        <p:spPr>
          <a:xfrm>
            <a:off x="5028175" y="468225"/>
            <a:ext cx="3466800" cy="16563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7"/>
          <p:cNvPicPr preferRelativeResize="0"/>
          <p:nvPr/>
        </p:nvPicPr>
        <p:blipFill rotWithShape="1">
          <a:blip r:embed="rId6">
            <a:alphaModFix/>
          </a:blip>
          <a:srcRect b="0" l="0" r="0" t="0"/>
          <a:stretch/>
        </p:blipFill>
        <p:spPr>
          <a:xfrm>
            <a:off x="-463700" y="234500"/>
            <a:ext cx="4789024" cy="779400"/>
          </a:xfrm>
          <a:prstGeom prst="rect">
            <a:avLst/>
          </a:prstGeom>
          <a:noFill/>
          <a:ln>
            <a:noFill/>
          </a:ln>
        </p:spPr>
      </p:pic>
      <p:sp>
        <p:nvSpPr>
          <p:cNvPr id="144" name="Google Shape;144;p27"/>
          <p:cNvSpPr txBox="1"/>
          <p:nvPr/>
        </p:nvSpPr>
        <p:spPr>
          <a:xfrm>
            <a:off x="246775" y="334100"/>
            <a:ext cx="39840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145" name="Google Shape;145;p27"/>
          <p:cNvSpPr txBox="1"/>
          <p:nvPr/>
        </p:nvSpPr>
        <p:spPr>
          <a:xfrm>
            <a:off x="5216394" y="588371"/>
            <a:ext cx="33561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Calibri"/>
                <a:ea typeface="Calibri"/>
                <a:cs typeface="Calibri"/>
                <a:sym typeface="Calibri"/>
              </a:rPr>
              <a:t>We are a team that believes young people like you have the best ideas, and that they can change the world!</a:t>
            </a:r>
            <a:endParaRPr sz="2000">
              <a:latin typeface="Calibri"/>
              <a:ea typeface="Calibri"/>
              <a:cs typeface="Calibri"/>
              <a:sym typeface="Calibri"/>
            </a:endParaRPr>
          </a:p>
        </p:txBody>
      </p:sp>
      <p:pic>
        <p:nvPicPr>
          <p:cNvPr id="146" name="Google Shape;146;p27"/>
          <p:cNvPicPr preferRelativeResize="0"/>
          <p:nvPr/>
        </p:nvPicPr>
        <p:blipFill>
          <a:blip r:embed="rId7">
            <a:alphaModFix/>
          </a:blip>
          <a:stretch>
            <a:fillRect/>
          </a:stretch>
        </p:blipFill>
        <p:spPr>
          <a:xfrm>
            <a:off x="3129038" y="1362337"/>
            <a:ext cx="1464050" cy="408388"/>
          </a:xfrm>
          <a:prstGeom prst="rect">
            <a:avLst/>
          </a:prstGeom>
          <a:noFill/>
          <a:ln>
            <a:noFill/>
          </a:ln>
        </p:spPr>
      </p:pic>
      <p:pic>
        <p:nvPicPr>
          <p:cNvPr id="147" name="Google Shape;147;p27"/>
          <p:cNvPicPr preferRelativeResize="0"/>
          <p:nvPr/>
        </p:nvPicPr>
        <p:blipFill>
          <a:blip r:embed="rId8">
            <a:alphaModFix/>
          </a:blip>
          <a:stretch>
            <a:fillRect/>
          </a:stretch>
        </p:blipFill>
        <p:spPr>
          <a:xfrm flipH="1" rot="5668772">
            <a:off x="3870537" y="2198222"/>
            <a:ext cx="1233328" cy="271332"/>
          </a:xfrm>
          <a:prstGeom prst="rect">
            <a:avLst/>
          </a:prstGeom>
          <a:noFill/>
          <a:ln>
            <a:noFill/>
          </a:ln>
        </p:spPr>
      </p:pic>
      <p:pic>
        <p:nvPicPr>
          <p:cNvPr id="148" name="Google Shape;148;p27"/>
          <p:cNvPicPr preferRelativeResize="0"/>
          <p:nvPr/>
        </p:nvPicPr>
        <p:blipFill rotWithShape="1">
          <a:blip r:embed="rId9">
            <a:alphaModFix/>
          </a:blip>
          <a:srcRect b="0" l="23576" r="0" t="0"/>
          <a:stretch/>
        </p:blipFill>
        <p:spPr>
          <a:xfrm>
            <a:off x="2390082" y="2647589"/>
            <a:ext cx="1466816" cy="2124899"/>
          </a:xfrm>
          <a:prstGeom prst="rect">
            <a:avLst/>
          </a:prstGeom>
          <a:noFill/>
          <a:ln>
            <a:noFill/>
          </a:ln>
        </p:spPr>
      </p:pic>
      <p:pic>
        <p:nvPicPr>
          <p:cNvPr id="149" name="Google Shape;149;p27"/>
          <p:cNvPicPr preferRelativeResize="0"/>
          <p:nvPr/>
        </p:nvPicPr>
        <p:blipFill>
          <a:blip r:embed="rId10">
            <a:alphaModFix/>
          </a:blip>
          <a:stretch>
            <a:fillRect/>
          </a:stretch>
        </p:blipFill>
        <p:spPr>
          <a:xfrm>
            <a:off x="3300931" y="2786316"/>
            <a:ext cx="1853338" cy="1986171"/>
          </a:xfrm>
          <a:prstGeom prst="rect">
            <a:avLst/>
          </a:prstGeom>
          <a:noFill/>
          <a:ln>
            <a:noFill/>
          </a:ln>
        </p:spPr>
      </p:pic>
      <p:pic>
        <p:nvPicPr>
          <p:cNvPr id="150" name="Google Shape;150;p27"/>
          <p:cNvPicPr preferRelativeResize="0"/>
          <p:nvPr/>
        </p:nvPicPr>
        <p:blipFill>
          <a:blip r:embed="rId11">
            <a:alphaModFix/>
          </a:blip>
          <a:stretch>
            <a:fillRect/>
          </a:stretch>
        </p:blipFill>
        <p:spPr>
          <a:xfrm>
            <a:off x="919275" y="2667079"/>
            <a:ext cx="1853340" cy="2085914"/>
          </a:xfrm>
          <a:prstGeom prst="rect">
            <a:avLst/>
          </a:prstGeom>
          <a:noFill/>
          <a:ln>
            <a:noFill/>
          </a:ln>
        </p:spPr>
      </p:pic>
      <p:pic>
        <p:nvPicPr>
          <p:cNvPr id="151" name="Google Shape;151;p27"/>
          <p:cNvPicPr preferRelativeResize="0"/>
          <p:nvPr/>
        </p:nvPicPr>
        <p:blipFill>
          <a:blip r:embed="rId12">
            <a:alphaModFix/>
          </a:blip>
          <a:stretch>
            <a:fillRect/>
          </a:stretch>
        </p:blipFill>
        <p:spPr>
          <a:xfrm>
            <a:off x="4650278" y="3004753"/>
            <a:ext cx="1982794" cy="197109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pic>
        <p:nvPicPr>
          <p:cNvPr id="381" name="Google Shape;381;p45"/>
          <p:cNvPicPr preferRelativeResize="0"/>
          <p:nvPr/>
        </p:nvPicPr>
        <p:blipFill>
          <a:blip r:embed="rId3">
            <a:alphaModFix/>
          </a:blip>
          <a:stretch>
            <a:fillRect/>
          </a:stretch>
        </p:blipFill>
        <p:spPr>
          <a:xfrm>
            <a:off x="443612" y="1346473"/>
            <a:ext cx="2230751" cy="2782641"/>
          </a:xfrm>
          <a:prstGeom prst="rect">
            <a:avLst/>
          </a:prstGeom>
          <a:noFill/>
          <a:ln>
            <a:noFill/>
          </a:ln>
        </p:spPr>
      </p:pic>
      <p:pic>
        <p:nvPicPr>
          <p:cNvPr id="382" name="Google Shape;382;p45"/>
          <p:cNvPicPr preferRelativeResize="0"/>
          <p:nvPr/>
        </p:nvPicPr>
        <p:blipFill>
          <a:blip r:embed="rId4">
            <a:alphaModFix/>
          </a:blip>
          <a:stretch>
            <a:fillRect/>
          </a:stretch>
        </p:blipFill>
        <p:spPr>
          <a:xfrm>
            <a:off x="4981825" y="1354575"/>
            <a:ext cx="3893476" cy="2190076"/>
          </a:xfrm>
          <a:prstGeom prst="rect">
            <a:avLst/>
          </a:prstGeom>
          <a:noFill/>
          <a:ln>
            <a:noFill/>
          </a:ln>
        </p:spPr>
      </p:pic>
      <p:pic>
        <p:nvPicPr>
          <p:cNvPr id="383" name="Google Shape;383;p45"/>
          <p:cNvPicPr preferRelativeResize="0"/>
          <p:nvPr/>
        </p:nvPicPr>
        <p:blipFill rotWithShape="1">
          <a:blip r:embed="rId5">
            <a:alphaModFix/>
          </a:blip>
          <a:srcRect b="0" l="0" r="0" t="0"/>
          <a:stretch/>
        </p:blipFill>
        <p:spPr>
          <a:xfrm>
            <a:off x="-239850" y="234525"/>
            <a:ext cx="4104752" cy="779400"/>
          </a:xfrm>
          <a:prstGeom prst="rect">
            <a:avLst/>
          </a:prstGeom>
          <a:noFill/>
          <a:ln>
            <a:noFill/>
          </a:ln>
        </p:spPr>
      </p:pic>
      <p:sp>
        <p:nvSpPr>
          <p:cNvPr id="384" name="Google Shape;384;p45"/>
          <p:cNvSpPr txBox="1"/>
          <p:nvPr/>
        </p:nvSpPr>
        <p:spPr>
          <a:xfrm>
            <a:off x="246775" y="334100"/>
            <a:ext cx="3360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All around the world</a:t>
            </a:r>
            <a:endParaRPr b="1" i="0" sz="2800" u="none" cap="none" strike="noStrike">
              <a:solidFill>
                <a:srgbClr val="000000"/>
              </a:solidFill>
              <a:latin typeface="Calibri"/>
              <a:ea typeface="Calibri"/>
              <a:cs typeface="Calibri"/>
              <a:sym typeface="Calibri"/>
            </a:endParaRPr>
          </a:p>
        </p:txBody>
      </p:sp>
      <p:pic>
        <p:nvPicPr>
          <p:cNvPr id="385" name="Google Shape;385;p45"/>
          <p:cNvPicPr preferRelativeResize="0"/>
          <p:nvPr/>
        </p:nvPicPr>
        <p:blipFill>
          <a:blip r:embed="rId6">
            <a:alphaModFix/>
          </a:blip>
          <a:stretch>
            <a:fillRect/>
          </a:stretch>
        </p:blipFill>
        <p:spPr>
          <a:xfrm rot="-5400000">
            <a:off x="75575" y="1496014"/>
            <a:ext cx="2937399" cy="2503974"/>
          </a:xfrm>
          <a:prstGeom prst="rect">
            <a:avLst/>
          </a:prstGeom>
          <a:noFill/>
          <a:ln>
            <a:noFill/>
          </a:ln>
        </p:spPr>
      </p:pic>
      <p:pic>
        <p:nvPicPr>
          <p:cNvPr id="386" name="Google Shape;386;p45"/>
          <p:cNvPicPr preferRelativeResize="0"/>
          <p:nvPr/>
        </p:nvPicPr>
        <p:blipFill>
          <a:blip r:embed="rId6">
            <a:alphaModFix/>
          </a:blip>
          <a:stretch>
            <a:fillRect/>
          </a:stretch>
        </p:blipFill>
        <p:spPr>
          <a:xfrm>
            <a:off x="5292875" y="1279300"/>
            <a:ext cx="3686752" cy="2352575"/>
          </a:xfrm>
          <a:prstGeom prst="rect">
            <a:avLst/>
          </a:prstGeom>
          <a:noFill/>
          <a:ln>
            <a:noFill/>
          </a:ln>
        </p:spPr>
      </p:pic>
      <p:pic>
        <p:nvPicPr>
          <p:cNvPr id="387" name="Google Shape;387;p45"/>
          <p:cNvPicPr preferRelativeResize="0"/>
          <p:nvPr/>
        </p:nvPicPr>
        <p:blipFill rotWithShape="1">
          <a:blip r:embed="rId7">
            <a:alphaModFix/>
          </a:blip>
          <a:srcRect b="0" l="58364" r="8475" t="0"/>
          <a:stretch/>
        </p:blipFill>
        <p:spPr>
          <a:xfrm>
            <a:off x="2796250" y="989150"/>
            <a:ext cx="2575974" cy="3497275"/>
          </a:xfrm>
          <a:prstGeom prst="rect">
            <a:avLst/>
          </a:prstGeom>
          <a:noFill/>
          <a:ln>
            <a:noFill/>
          </a:ln>
        </p:spPr>
      </p:pic>
      <p:pic>
        <p:nvPicPr>
          <p:cNvPr id="388" name="Google Shape;388;p45"/>
          <p:cNvPicPr preferRelativeResize="0"/>
          <p:nvPr/>
        </p:nvPicPr>
        <p:blipFill>
          <a:blip r:embed="rId6">
            <a:alphaModFix/>
          </a:blip>
          <a:stretch>
            <a:fillRect/>
          </a:stretch>
        </p:blipFill>
        <p:spPr>
          <a:xfrm rot="5400000">
            <a:off x="2260749" y="1327913"/>
            <a:ext cx="3646976" cy="2819751"/>
          </a:xfrm>
          <a:prstGeom prst="rect">
            <a:avLst/>
          </a:prstGeom>
          <a:noFill/>
          <a:ln>
            <a:noFill/>
          </a:ln>
        </p:spPr>
      </p:pic>
      <p:sp>
        <p:nvSpPr>
          <p:cNvPr id="389" name="Google Shape;389;p45"/>
          <p:cNvSpPr txBox="1"/>
          <p:nvPr/>
        </p:nvSpPr>
        <p:spPr>
          <a:xfrm>
            <a:off x="292300" y="4288200"/>
            <a:ext cx="2382000" cy="3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Glass floor hanging train!</a:t>
            </a:r>
            <a:endParaRPr b="1">
              <a:solidFill>
                <a:schemeClr val="dk1"/>
              </a:solidFill>
            </a:endParaRPr>
          </a:p>
        </p:txBody>
      </p:sp>
      <p:sp>
        <p:nvSpPr>
          <p:cNvPr id="390" name="Google Shape;390;p45"/>
          <p:cNvSpPr txBox="1"/>
          <p:nvPr/>
        </p:nvSpPr>
        <p:spPr>
          <a:xfrm>
            <a:off x="2893225" y="4561275"/>
            <a:ext cx="2504100" cy="3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Blue mountain scenic train</a:t>
            </a:r>
            <a:endParaRPr b="1">
              <a:solidFill>
                <a:schemeClr val="dk1"/>
              </a:solidFill>
            </a:endParaRPr>
          </a:p>
        </p:txBody>
      </p:sp>
      <p:sp>
        <p:nvSpPr>
          <p:cNvPr id="391" name="Google Shape;391;p45"/>
          <p:cNvSpPr txBox="1"/>
          <p:nvPr/>
        </p:nvSpPr>
        <p:spPr>
          <a:xfrm>
            <a:off x="5810825" y="3735050"/>
            <a:ext cx="2504100" cy="3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Shinkansen ‘Bullet’ train</a:t>
            </a:r>
            <a:endParaRPr b="1">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pic>
        <p:nvPicPr>
          <p:cNvPr id="396" name="Google Shape;396;p46"/>
          <p:cNvPicPr preferRelativeResize="0"/>
          <p:nvPr/>
        </p:nvPicPr>
        <p:blipFill rotWithShape="1">
          <a:blip r:embed="rId3">
            <a:alphaModFix/>
          </a:blip>
          <a:srcRect b="0" l="0" r="0" t="0"/>
          <a:stretch/>
        </p:blipFill>
        <p:spPr>
          <a:xfrm>
            <a:off x="-239850" y="234525"/>
            <a:ext cx="4359974" cy="779400"/>
          </a:xfrm>
          <a:prstGeom prst="rect">
            <a:avLst/>
          </a:prstGeom>
          <a:noFill/>
          <a:ln>
            <a:noFill/>
          </a:ln>
        </p:spPr>
      </p:pic>
      <p:sp>
        <p:nvSpPr>
          <p:cNvPr id="397" name="Google Shape;397;p46"/>
          <p:cNvSpPr txBox="1"/>
          <p:nvPr/>
        </p:nvSpPr>
        <p:spPr>
          <a:xfrm>
            <a:off x="246775" y="334100"/>
            <a:ext cx="54462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Next stop: The future!</a:t>
            </a:r>
            <a:endParaRPr b="1" i="0" sz="2800" u="none" cap="none" strike="noStrike">
              <a:solidFill>
                <a:srgbClr val="000000"/>
              </a:solidFill>
              <a:latin typeface="Calibri"/>
              <a:ea typeface="Calibri"/>
              <a:cs typeface="Calibri"/>
              <a:sym typeface="Calibri"/>
            </a:endParaRPr>
          </a:p>
        </p:txBody>
      </p:sp>
      <p:pic>
        <p:nvPicPr>
          <p:cNvPr id="398" name="Google Shape;398;p46"/>
          <p:cNvPicPr preferRelativeResize="0"/>
          <p:nvPr/>
        </p:nvPicPr>
        <p:blipFill rotWithShape="1">
          <a:blip r:embed="rId4">
            <a:alphaModFix/>
          </a:blip>
          <a:srcRect b="9969" l="4302" r="52322" t="59138"/>
          <a:stretch/>
        </p:blipFill>
        <p:spPr>
          <a:xfrm>
            <a:off x="1994975" y="2226750"/>
            <a:ext cx="6518973" cy="2321400"/>
          </a:xfrm>
          <a:prstGeom prst="rect">
            <a:avLst/>
          </a:prstGeom>
          <a:noFill/>
          <a:ln>
            <a:noFill/>
          </a:ln>
        </p:spPr>
      </p:pic>
      <p:pic>
        <p:nvPicPr>
          <p:cNvPr id="399" name="Google Shape;399;p46"/>
          <p:cNvPicPr preferRelativeResize="0"/>
          <p:nvPr/>
        </p:nvPicPr>
        <p:blipFill>
          <a:blip r:embed="rId5">
            <a:alphaModFix/>
          </a:blip>
          <a:stretch>
            <a:fillRect/>
          </a:stretch>
        </p:blipFill>
        <p:spPr>
          <a:xfrm>
            <a:off x="607277" y="1453450"/>
            <a:ext cx="1822975" cy="3383900"/>
          </a:xfrm>
          <a:prstGeom prst="rect">
            <a:avLst/>
          </a:prstGeom>
          <a:noFill/>
          <a:ln>
            <a:noFill/>
          </a:ln>
        </p:spPr>
      </p:pic>
      <p:pic>
        <p:nvPicPr>
          <p:cNvPr id="400" name="Google Shape;400;p46"/>
          <p:cNvPicPr preferRelativeResize="0"/>
          <p:nvPr/>
        </p:nvPicPr>
        <p:blipFill>
          <a:blip r:embed="rId6">
            <a:alphaModFix/>
          </a:blip>
          <a:stretch>
            <a:fillRect/>
          </a:stretch>
        </p:blipFill>
        <p:spPr>
          <a:xfrm>
            <a:off x="5692975" y="192275"/>
            <a:ext cx="2285401" cy="22436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4" name="Shape 404"/>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pic>
        <p:nvPicPr>
          <p:cNvPr id="409" name="Google Shape;409;p48"/>
          <p:cNvPicPr preferRelativeResize="0"/>
          <p:nvPr/>
        </p:nvPicPr>
        <p:blipFill>
          <a:blip r:embed="rId3">
            <a:alphaModFix/>
          </a:blip>
          <a:stretch>
            <a:fillRect/>
          </a:stretch>
        </p:blipFill>
        <p:spPr>
          <a:xfrm>
            <a:off x="-128575" y="334100"/>
            <a:ext cx="9056348" cy="4528174"/>
          </a:xfrm>
          <a:prstGeom prst="rect">
            <a:avLst/>
          </a:prstGeom>
          <a:noFill/>
          <a:ln>
            <a:noFill/>
          </a:ln>
        </p:spPr>
      </p:pic>
      <p:pic>
        <p:nvPicPr>
          <p:cNvPr id="410" name="Google Shape;410;p48"/>
          <p:cNvPicPr preferRelativeResize="0"/>
          <p:nvPr/>
        </p:nvPicPr>
        <p:blipFill rotWithShape="1">
          <a:blip r:embed="rId4">
            <a:alphaModFix/>
          </a:blip>
          <a:srcRect b="0" l="0" r="0" t="0"/>
          <a:stretch/>
        </p:blipFill>
        <p:spPr>
          <a:xfrm>
            <a:off x="-299038" y="234499"/>
            <a:ext cx="4323818" cy="779401"/>
          </a:xfrm>
          <a:prstGeom prst="rect">
            <a:avLst/>
          </a:prstGeom>
          <a:noFill/>
          <a:ln>
            <a:noFill/>
          </a:ln>
        </p:spPr>
      </p:pic>
      <p:sp>
        <p:nvSpPr>
          <p:cNvPr id="411" name="Google Shape;411;p48"/>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pic>
        <p:nvPicPr>
          <p:cNvPr id="417" name="Google Shape;417;p49"/>
          <p:cNvPicPr preferRelativeResize="0"/>
          <p:nvPr/>
        </p:nvPicPr>
        <p:blipFill>
          <a:blip r:embed="rId3">
            <a:alphaModFix/>
          </a:blip>
          <a:stretch>
            <a:fillRect/>
          </a:stretch>
        </p:blipFill>
        <p:spPr>
          <a:xfrm rot="-180664">
            <a:off x="4977646" y="1771668"/>
            <a:ext cx="3529886" cy="2487115"/>
          </a:xfrm>
          <a:prstGeom prst="rect">
            <a:avLst/>
          </a:prstGeom>
          <a:noFill/>
          <a:ln>
            <a:noFill/>
          </a:ln>
          <a:effectLst>
            <a:outerShdw blurRad="57150" rotWithShape="0" algn="bl" dir="5400000" dist="19050">
              <a:srgbClr val="000000">
                <a:alpha val="50000"/>
              </a:srgbClr>
            </a:outerShdw>
          </a:effectLst>
        </p:spPr>
      </p:pic>
      <p:pic>
        <p:nvPicPr>
          <p:cNvPr id="418" name="Google Shape;418;p49"/>
          <p:cNvPicPr preferRelativeResize="0"/>
          <p:nvPr/>
        </p:nvPicPr>
        <p:blipFill rotWithShape="1">
          <a:blip r:embed="rId4">
            <a:alphaModFix/>
          </a:blip>
          <a:srcRect b="0" l="0" r="0" t="0"/>
          <a:stretch/>
        </p:blipFill>
        <p:spPr>
          <a:xfrm>
            <a:off x="-772387" y="391300"/>
            <a:ext cx="5962924" cy="733500"/>
          </a:xfrm>
          <a:prstGeom prst="rect">
            <a:avLst/>
          </a:prstGeom>
          <a:noFill/>
          <a:ln>
            <a:noFill/>
          </a:ln>
        </p:spPr>
      </p:pic>
      <p:sp>
        <p:nvSpPr>
          <p:cNvPr id="419" name="Google Shape;419;p49"/>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20" name="Google Shape;420;p49"/>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421" name="Google Shape;421;p49"/>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Make sure you write your name and </a:t>
            </a:r>
            <a:br>
              <a:rPr lang="en">
                <a:solidFill>
                  <a:schemeClr val="dk1"/>
                </a:solidFill>
                <a:latin typeface="Calibri"/>
                <a:ea typeface="Calibri"/>
                <a:cs typeface="Calibri"/>
                <a:sym typeface="Calibri"/>
              </a:rPr>
            </a:br>
            <a:r>
              <a:rPr lang="en">
                <a:solidFill>
                  <a:schemeClr val="dk1"/>
                </a:solidFill>
                <a:latin typeface="Calibri"/>
                <a:ea typeface="Calibri"/>
                <a:cs typeface="Calibri"/>
                <a:sym typeface="Calibri"/>
              </a:rPr>
              <a:t>give your invention a name.</a:t>
            </a:r>
            <a:endParaRPr>
              <a:solidFill>
                <a:schemeClr val="dk1"/>
              </a:solidFill>
              <a:latin typeface="Calibri"/>
              <a:ea typeface="Calibri"/>
              <a:cs typeface="Calibri"/>
              <a:sym typeface="Calibri"/>
            </a:endParaRPr>
          </a:p>
        </p:txBody>
      </p:sp>
      <p:pic>
        <p:nvPicPr>
          <p:cNvPr id="422" name="Google Shape;422;p49"/>
          <p:cNvPicPr preferRelativeResize="0"/>
          <p:nvPr/>
        </p:nvPicPr>
        <p:blipFill rotWithShape="1">
          <a:blip r:embed="rId4">
            <a:alphaModFix amt="30000"/>
          </a:blip>
          <a:srcRect b="0" l="0" r="0" t="0"/>
          <a:stretch/>
        </p:blipFill>
        <p:spPr>
          <a:xfrm>
            <a:off x="537925" y="2878636"/>
            <a:ext cx="3175851" cy="1287325"/>
          </a:xfrm>
          <a:prstGeom prst="rect">
            <a:avLst/>
          </a:prstGeom>
          <a:noFill/>
          <a:ln>
            <a:noFill/>
          </a:ln>
        </p:spPr>
      </p:pic>
      <p:sp>
        <p:nvSpPr>
          <p:cNvPr id="423" name="Google Shape;423;p49"/>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does it do?</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Who is it for?</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How does it work?</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is it made of?</a:t>
            </a:r>
            <a:endParaRPr>
              <a:solidFill>
                <a:schemeClr val="dk1"/>
              </a:solidFill>
              <a:latin typeface="Calibri"/>
              <a:ea typeface="Calibri"/>
              <a:cs typeface="Calibri"/>
              <a:sym typeface="Calibri"/>
            </a:endParaRPr>
          </a:p>
        </p:txBody>
      </p:sp>
      <p:sp>
        <p:nvSpPr>
          <p:cNvPr id="424" name="Google Shape;424;p49"/>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You can add notes to your drawing too if there’s more you want to tell us.</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p:txBody>
      </p:sp>
      <p:sp>
        <p:nvSpPr>
          <p:cNvPr id="425" name="Google Shape;425;p49"/>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We’d also like to hear all about:</a:t>
            </a:r>
            <a:endParaRPr b="1"/>
          </a:p>
        </p:txBody>
      </p:sp>
      <p:pic>
        <p:nvPicPr>
          <p:cNvPr id="426" name="Google Shape;426;p49"/>
          <p:cNvPicPr preferRelativeResize="0"/>
          <p:nvPr/>
        </p:nvPicPr>
        <p:blipFill>
          <a:blip r:embed="rId5">
            <a:alphaModFix/>
          </a:blip>
          <a:stretch>
            <a:fillRect/>
          </a:stretch>
        </p:blipFill>
        <p:spPr>
          <a:xfrm>
            <a:off x="3209000" y="2639975"/>
            <a:ext cx="1684425" cy="1986180"/>
          </a:xfrm>
          <a:prstGeom prst="rect">
            <a:avLst/>
          </a:prstGeom>
          <a:noFill/>
          <a:ln>
            <a:noFill/>
          </a:ln>
        </p:spPr>
      </p:pic>
      <p:pic>
        <p:nvPicPr>
          <p:cNvPr id="427" name="Google Shape;427;p49"/>
          <p:cNvPicPr preferRelativeResize="0"/>
          <p:nvPr/>
        </p:nvPicPr>
        <p:blipFill>
          <a:blip r:embed="rId6">
            <a:alphaModFix/>
          </a:blip>
          <a:stretch>
            <a:fillRect/>
          </a:stretch>
        </p:blipFill>
        <p:spPr>
          <a:xfrm>
            <a:off x="6956800" y="147000"/>
            <a:ext cx="1743200" cy="17502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pic>
        <p:nvPicPr>
          <p:cNvPr id="433" name="Google Shape;433;p50"/>
          <p:cNvPicPr preferRelativeResize="0"/>
          <p:nvPr/>
        </p:nvPicPr>
        <p:blipFill rotWithShape="1">
          <a:blip r:embed="rId3">
            <a:alphaModFix/>
          </a:blip>
          <a:srcRect b="0" l="0" r="0" t="0"/>
          <a:stretch/>
        </p:blipFill>
        <p:spPr>
          <a:xfrm>
            <a:off x="494950" y="3940675"/>
            <a:ext cx="4284300" cy="533250"/>
          </a:xfrm>
          <a:prstGeom prst="rect">
            <a:avLst/>
          </a:prstGeom>
          <a:noFill/>
          <a:ln>
            <a:noFill/>
          </a:ln>
        </p:spPr>
      </p:pic>
      <p:pic>
        <p:nvPicPr>
          <p:cNvPr id="434" name="Google Shape;434;p50"/>
          <p:cNvPicPr preferRelativeResize="0"/>
          <p:nvPr/>
        </p:nvPicPr>
        <p:blipFill rotWithShape="1">
          <a:blip r:embed="rId3">
            <a:alphaModFix/>
          </a:blip>
          <a:srcRect b="0" l="0" r="0" t="0"/>
          <a:stretch/>
        </p:blipFill>
        <p:spPr>
          <a:xfrm>
            <a:off x="-517900" y="362700"/>
            <a:ext cx="3355574" cy="797175"/>
          </a:xfrm>
          <a:prstGeom prst="rect">
            <a:avLst/>
          </a:prstGeom>
          <a:noFill/>
          <a:ln>
            <a:noFill/>
          </a:ln>
        </p:spPr>
      </p:pic>
      <p:sp>
        <p:nvSpPr>
          <p:cNvPr id="435" name="Google Shape;435;p50"/>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36" name="Google Shape;436;p50"/>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437" name="Google Shape;437;p50"/>
          <p:cNvSpPr txBox="1"/>
          <p:nvPr/>
        </p:nvSpPr>
        <p:spPr>
          <a:xfrm>
            <a:off x="689050" y="4002600"/>
            <a:ext cx="4090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We can’t wait to see your genius inventions!</a:t>
            </a:r>
            <a:endParaRPr b="1" sz="1600">
              <a:latin typeface="Calibri"/>
              <a:ea typeface="Calibri"/>
              <a:cs typeface="Calibri"/>
              <a:sym typeface="Calibri"/>
            </a:endParaRPr>
          </a:p>
        </p:txBody>
      </p:sp>
      <p:pic>
        <p:nvPicPr>
          <p:cNvPr id="438" name="Google Shape;438;p50"/>
          <p:cNvPicPr preferRelativeResize="0"/>
          <p:nvPr/>
        </p:nvPicPr>
        <p:blipFill rotWithShape="1">
          <a:blip r:embed="rId3">
            <a:alphaModFix amt="30000"/>
          </a:blip>
          <a:srcRect b="0" l="0" r="0" t="0"/>
          <a:stretch/>
        </p:blipFill>
        <p:spPr>
          <a:xfrm>
            <a:off x="494950" y="1734000"/>
            <a:ext cx="2591399" cy="485000"/>
          </a:xfrm>
          <a:prstGeom prst="rect">
            <a:avLst/>
          </a:prstGeom>
          <a:noFill/>
          <a:ln>
            <a:noFill/>
          </a:ln>
        </p:spPr>
      </p:pic>
      <p:sp>
        <p:nvSpPr>
          <p:cNvPr id="439" name="Google Shape;439;p50"/>
          <p:cNvSpPr txBox="1"/>
          <p:nvPr/>
        </p:nvSpPr>
        <p:spPr>
          <a:xfrm>
            <a:off x="494950" y="2478575"/>
            <a:ext cx="3042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We will be selecting 5 of the most inventive ideas to be brought to life by professional makers! </a:t>
            </a:r>
            <a:endParaRPr/>
          </a:p>
        </p:txBody>
      </p:sp>
      <p:sp>
        <p:nvSpPr>
          <p:cNvPr id="440" name="Google Shape;440;p50"/>
          <p:cNvSpPr txBox="1"/>
          <p:nvPr/>
        </p:nvSpPr>
        <p:spPr>
          <a:xfrm>
            <a:off x="630975" y="1745300"/>
            <a:ext cx="2481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sdr200</a:t>
            </a:r>
            <a:r>
              <a:rPr b="1" lang="en" sz="1600">
                <a:solidFill>
                  <a:schemeClr val="dk1"/>
                </a:solidFill>
                <a:latin typeface="Calibri"/>
                <a:ea typeface="Calibri"/>
                <a:cs typeface="Calibri"/>
                <a:sym typeface="Calibri"/>
              </a:rPr>
              <a:t>.littleinventors.org</a:t>
            </a:r>
            <a:endParaRPr sz="1600"/>
          </a:p>
        </p:txBody>
      </p:sp>
      <p:pic>
        <p:nvPicPr>
          <p:cNvPr id="441" name="Google Shape;441;p50"/>
          <p:cNvPicPr preferRelativeResize="0"/>
          <p:nvPr/>
        </p:nvPicPr>
        <p:blipFill>
          <a:blip r:embed="rId4">
            <a:alphaModFix/>
          </a:blip>
          <a:stretch>
            <a:fillRect/>
          </a:stretch>
        </p:blipFill>
        <p:spPr>
          <a:xfrm>
            <a:off x="7043269" y="4111800"/>
            <a:ext cx="1785306" cy="733500"/>
          </a:xfrm>
          <a:prstGeom prst="rect">
            <a:avLst/>
          </a:prstGeom>
          <a:noFill/>
          <a:ln>
            <a:noFill/>
          </a:ln>
        </p:spPr>
      </p:pic>
      <p:pic>
        <p:nvPicPr>
          <p:cNvPr id="442" name="Google Shape;442;p50"/>
          <p:cNvPicPr preferRelativeResize="0"/>
          <p:nvPr/>
        </p:nvPicPr>
        <p:blipFill>
          <a:blip r:embed="rId5">
            <a:alphaModFix/>
          </a:blip>
          <a:stretch>
            <a:fillRect/>
          </a:stretch>
        </p:blipFill>
        <p:spPr>
          <a:xfrm rot="21">
            <a:off x="4160838" y="-836789"/>
            <a:ext cx="4011299" cy="4574449"/>
          </a:xfrm>
          <a:prstGeom prst="rect">
            <a:avLst/>
          </a:prstGeom>
          <a:noFill/>
          <a:ln>
            <a:noFill/>
          </a:ln>
        </p:spPr>
      </p:pic>
      <p:pic>
        <p:nvPicPr>
          <p:cNvPr id="443" name="Google Shape;443;p50"/>
          <p:cNvPicPr preferRelativeResize="0"/>
          <p:nvPr/>
        </p:nvPicPr>
        <p:blipFill rotWithShape="1">
          <a:blip r:embed="rId6">
            <a:alphaModFix/>
          </a:blip>
          <a:srcRect b="21556" l="29065" r="31830" t="10184"/>
          <a:stretch/>
        </p:blipFill>
        <p:spPr>
          <a:xfrm>
            <a:off x="5898575" y="4040353"/>
            <a:ext cx="847323" cy="84517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pic>
        <p:nvPicPr>
          <p:cNvPr id="449" name="Google Shape;449;p51"/>
          <p:cNvPicPr preferRelativeResize="0"/>
          <p:nvPr/>
        </p:nvPicPr>
        <p:blipFill rotWithShape="1">
          <a:blip r:embed="rId3">
            <a:alphaModFix amt="30000"/>
          </a:blip>
          <a:srcRect b="0" l="0" r="0" t="0"/>
          <a:stretch/>
        </p:blipFill>
        <p:spPr>
          <a:xfrm>
            <a:off x="4080325" y="4127275"/>
            <a:ext cx="4658451" cy="786525"/>
          </a:xfrm>
          <a:prstGeom prst="rect">
            <a:avLst/>
          </a:prstGeom>
          <a:noFill/>
          <a:ln>
            <a:noFill/>
          </a:ln>
        </p:spPr>
      </p:pic>
      <p:pic>
        <p:nvPicPr>
          <p:cNvPr id="450" name="Google Shape;450;p51"/>
          <p:cNvPicPr preferRelativeResize="0"/>
          <p:nvPr/>
        </p:nvPicPr>
        <p:blipFill>
          <a:blip r:embed="rId4">
            <a:alphaModFix/>
          </a:blip>
          <a:stretch>
            <a:fillRect/>
          </a:stretch>
        </p:blipFill>
        <p:spPr>
          <a:xfrm>
            <a:off x="392126" y="1455455"/>
            <a:ext cx="1701320" cy="1817072"/>
          </a:xfrm>
          <a:prstGeom prst="rect">
            <a:avLst/>
          </a:prstGeom>
          <a:noFill/>
          <a:ln>
            <a:noFill/>
          </a:ln>
        </p:spPr>
      </p:pic>
      <p:pic>
        <p:nvPicPr>
          <p:cNvPr id="451" name="Google Shape;451;p51"/>
          <p:cNvPicPr preferRelativeResize="0"/>
          <p:nvPr/>
        </p:nvPicPr>
        <p:blipFill>
          <a:blip r:embed="rId5">
            <a:alphaModFix/>
          </a:blip>
          <a:stretch>
            <a:fillRect/>
          </a:stretch>
        </p:blipFill>
        <p:spPr>
          <a:xfrm rot="-5405992">
            <a:off x="332036" y="1487508"/>
            <a:ext cx="1828801" cy="1749386"/>
          </a:xfrm>
          <a:prstGeom prst="rect">
            <a:avLst/>
          </a:prstGeom>
          <a:noFill/>
          <a:ln>
            <a:noFill/>
          </a:ln>
        </p:spPr>
      </p:pic>
      <p:pic>
        <p:nvPicPr>
          <p:cNvPr id="452" name="Google Shape;452;p51"/>
          <p:cNvPicPr preferRelativeResize="0"/>
          <p:nvPr/>
        </p:nvPicPr>
        <p:blipFill>
          <a:blip r:embed="rId6">
            <a:alphaModFix/>
          </a:blip>
          <a:stretch>
            <a:fillRect/>
          </a:stretch>
        </p:blipFill>
        <p:spPr>
          <a:xfrm>
            <a:off x="5248275" y="390650"/>
            <a:ext cx="3577425" cy="3577425"/>
          </a:xfrm>
          <a:prstGeom prst="rect">
            <a:avLst/>
          </a:prstGeom>
          <a:noFill/>
          <a:ln>
            <a:noFill/>
          </a:ln>
        </p:spPr>
      </p:pic>
      <p:pic>
        <p:nvPicPr>
          <p:cNvPr id="453" name="Google Shape;453;p51"/>
          <p:cNvPicPr preferRelativeResize="0"/>
          <p:nvPr/>
        </p:nvPicPr>
        <p:blipFill rotWithShape="1">
          <a:blip r:embed="rId3">
            <a:alphaModFix/>
          </a:blip>
          <a:srcRect b="0" l="0" r="0" t="0"/>
          <a:stretch/>
        </p:blipFill>
        <p:spPr>
          <a:xfrm>
            <a:off x="-353475" y="314325"/>
            <a:ext cx="6494374" cy="786525"/>
          </a:xfrm>
          <a:prstGeom prst="rect">
            <a:avLst/>
          </a:prstGeom>
          <a:noFill/>
          <a:ln>
            <a:noFill/>
          </a:ln>
        </p:spPr>
      </p:pic>
      <p:sp>
        <p:nvSpPr>
          <p:cNvPr id="454" name="Google Shape;454;p51"/>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Some ideas will be brought to life</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55" name="Google Shape;455;p51"/>
          <p:cNvSpPr txBox="1"/>
          <p:nvPr/>
        </p:nvSpPr>
        <p:spPr>
          <a:xfrm>
            <a:off x="4166050" y="4187125"/>
            <a:ext cx="4496400" cy="632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a:solidFill>
                  <a:schemeClr val="dk1"/>
                </a:solidFill>
                <a:latin typeface="Calibri"/>
                <a:ea typeface="Calibri"/>
                <a:cs typeface="Calibri"/>
                <a:sym typeface="Calibri"/>
              </a:rPr>
              <a:t>Little Inventors maker, Chris Folwell, brings to life the </a:t>
            </a:r>
            <a:r>
              <a:rPr b="1" lang="en">
                <a:solidFill>
                  <a:schemeClr val="dk1"/>
                </a:solidFill>
                <a:latin typeface="Calibri"/>
                <a:ea typeface="Calibri"/>
                <a:cs typeface="Calibri"/>
                <a:sym typeface="Calibri"/>
              </a:rPr>
              <a:t>Rolla Lampa</a:t>
            </a:r>
            <a:r>
              <a:rPr lang="en">
                <a:solidFill>
                  <a:schemeClr val="dk1"/>
                </a:solidFill>
                <a:latin typeface="Calibri"/>
                <a:ea typeface="Calibri"/>
                <a:cs typeface="Calibri"/>
                <a:sym typeface="Calibri"/>
              </a:rPr>
              <a:t>, invented by Sunderland pupil Gabriel, age 9. </a:t>
            </a:r>
            <a:endParaRPr>
              <a:solidFill>
                <a:schemeClr val="dk1"/>
              </a:solidFill>
              <a:latin typeface="Calibri"/>
              <a:ea typeface="Calibri"/>
              <a:cs typeface="Calibri"/>
              <a:sym typeface="Calibri"/>
            </a:endParaRPr>
          </a:p>
        </p:txBody>
      </p:sp>
      <p:pic>
        <p:nvPicPr>
          <p:cNvPr descr="Keep the whole family entertained with the Bouncy Castle Car. Invented by Millie, aged 8, from Tamworth, UK and brought to life as a miniature Automata by The talented Laurence and Angela St Leger.&#10;&#10;See more about this idea and how it was made - https://www.littleinventors.org/ideas/bouncy-castle-car/details" id="456" name="Google Shape;456;p51" title="Little Inventors: The Bouncy Castle Car - ideas made real">
            <a:hlinkClick r:id="rId7"/>
          </p:cNvPr>
          <p:cNvPicPr preferRelativeResize="0"/>
          <p:nvPr/>
        </p:nvPicPr>
        <p:blipFill>
          <a:blip r:embed="rId8">
            <a:alphaModFix/>
          </a:blip>
          <a:stretch>
            <a:fillRect/>
          </a:stretch>
        </p:blipFill>
        <p:spPr>
          <a:xfrm>
            <a:off x="2393425" y="1387012"/>
            <a:ext cx="2542126" cy="1906600"/>
          </a:xfrm>
          <a:prstGeom prst="rect">
            <a:avLst/>
          </a:prstGeom>
          <a:noFill/>
          <a:ln>
            <a:noFill/>
          </a:ln>
        </p:spPr>
      </p:pic>
      <p:pic>
        <p:nvPicPr>
          <p:cNvPr id="457" name="Google Shape;457;p51"/>
          <p:cNvPicPr preferRelativeResize="0"/>
          <p:nvPr/>
        </p:nvPicPr>
        <p:blipFill>
          <a:blip r:embed="rId9">
            <a:alphaModFix/>
          </a:blip>
          <a:stretch>
            <a:fillRect/>
          </a:stretch>
        </p:blipFill>
        <p:spPr>
          <a:xfrm>
            <a:off x="2318200" y="1369500"/>
            <a:ext cx="2617349" cy="2012227"/>
          </a:xfrm>
          <a:prstGeom prst="rect">
            <a:avLst/>
          </a:prstGeom>
          <a:noFill/>
          <a:ln>
            <a:noFill/>
          </a:ln>
        </p:spPr>
      </p:pic>
      <p:pic>
        <p:nvPicPr>
          <p:cNvPr id="458" name="Google Shape;458;p51"/>
          <p:cNvPicPr preferRelativeResize="0"/>
          <p:nvPr/>
        </p:nvPicPr>
        <p:blipFill rotWithShape="1">
          <a:blip r:embed="rId3">
            <a:alphaModFix amt="30000"/>
          </a:blip>
          <a:srcRect b="0" l="0" r="0" t="0"/>
          <a:stretch/>
        </p:blipFill>
        <p:spPr>
          <a:xfrm>
            <a:off x="419975" y="3737200"/>
            <a:ext cx="3505198" cy="984900"/>
          </a:xfrm>
          <a:prstGeom prst="rect">
            <a:avLst/>
          </a:prstGeom>
          <a:noFill/>
          <a:ln>
            <a:noFill/>
          </a:ln>
        </p:spPr>
      </p:pic>
      <p:sp>
        <p:nvSpPr>
          <p:cNvPr id="459" name="Google Shape;459;p51"/>
          <p:cNvSpPr txBox="1"/>
          <p:nvPr/>
        </p:nvSpPr>
        <p:spPr>
          <a:xfrm>
            <a:off x="533825" y="3821775"/>
            <a:ext cx="3277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latin typeface="Calibri"/>
                <a:ea typeface="Calibri"/>
                <a:cs typeface="Calibri"/>
                <a:sym typeface="Calibri"/>
              </a:rPr>
              <a:t>Bouncy castle car</a:t>
            </a:r>
            <a:r>
              <a:rPr lang="en">
                <a:latin typeface="Calibri"/>
                <a:ea typeface="Calibri"/>
                <a:cs typeface="Calibri"/>
                <a:sym typeface="Calibri"/>
              </a:rPr>
              <a:t> by Millie, age 8 from Tamworth, brought to life by miniaturist artists, Laurence and Angela St Leger</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p:txBody>
      </p:sp>
      <p:pic>
        <p:nvPicPr>
          <p:cNvPr id="460" name="Google Shape;460;p51"/>
          <p:cNvPicPr preferRelativeResize="0"/>
          <p:nvPr/>
        </p:nvPicPr>
        <p:blipFill>
          <a:blip r:embed="rId10">
            <a:alphaModFix/>
          </a:blip>
          <a:stretch>
            <a:fillRect/>
          </a:stretch>
        </p:blipFill>
        <p:spPr>
          <a:xfrm rot="-4367279">
            <a:off x="3347919" y="3519249"/>
            <a:ext cx="891286" cy="568237"/>
          </a:xfrm>
          <a:prstGeom prst="rect">
            <a:avLst/>
          </a:prstGeom>
          <a:noFill/>
          <a:ln>
            <a:noFill/>
          </a:ln>
        </p:spPr>
      </p:pic>
      <p:pic>
        <p:nvPicPr>
          <p:cNvPr id="461" name="Google Shape;461;p51"/>
          <p:cNvPicPr preferRelativeResize="0"/>
          <p:nvPr/>
        </p:nvPicPr>
        <p:blipFill>
          <a:blip r:embed="rId5">
            <a:alphaModFix/>
          </a:blip>
          <a:stretch>
            <a:fillRect/>
          </a:stretch>
        </p:blipFill>
        <p:spPr>
          <a:xfrm rot="-5405992">
            <a:off x="6146350" y="310469"/>
            <a:ext cx="1828801" cy="1836513"/>
          </a:xfrm>
          <a:prstGeom prst="rect">
            <a:avLst/>
          </a:prstGeom>
          <a:noFill/>
          <a:ln>
            <a:noFill/>
          </a:ln>
        </p:spPr>
      </p:pic>
      <p:pic>
        <p:nvPicPr>
          <p:cNvPr id="462" name="Google Shape;462;p51"/>
          <p:cNvPicPr preferRelativeResize="0"/>
          <p:nvPr/>
        </p:nvPicPr>
        <p:blipFill>
          <a:blip r:embed="rId11">
            <a:alphaModFix/>
          </a:blip>
          <a:stretch>
            <a:fillRect/>
          </a:stretch>
        </p:blipFill>
        <p:spPr>
          <a:xfrm>
            <a:off x="5278100" y="2220800"/>
            <a:ext cx="3484902" cy="1828800"/>
          </a:xfrm>
          <a:prstGeom prst="rect">
            <a:avLst/>
          </a:prstGeom>
          <a:noFill/>
          <a:ln>
            <a:noFill/>
          </a:ln>
        </p:spPr>
      </p:pic>
      <p:pic>
        <p:nvPicPr>
          <p:cNvPr id="463" name="Google Shape;463;p51"/>
          <p:cNvPicPr preferRelativeResize="0"/>
          <p:nvPr/>
        </p:nvPicPr>
        <p:blipFill>
          <a:blip r:embed="rId10">
            <a:alphaModFix/>
          </a:blip>
          <a:stretch>
            <a:fillRect/>
          </a:stretch>
        </p:blipFill>
        <p:spPr>
          <a:xfrm flipH="1" rot="7768802">
            <a:off x="4491094" y="3519249"/>
            <a:ext cx="891285" cy="5682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gtEl>
                                        <p:attrNameLst>
                                          <p:attrName>style.visibility</p:attrName>
                                        </p:attrNameLst>
                                      </p:cBhvr>
                                      <p:to>
                                        <p:strVal val="visible"/>
                                      </p:to>
                                    </p:set>
                                    <p:animEffect filter="fade" transition="in">
                                      <p:cBhvr>
                                        <p:cTn dur="1000"/>
                                        <p:tgtEl>
                                          <p:spTgt spid="4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pic>
        <p:nvPicPr>
          <p:cNvPr id="468" name="Google Shape;468;p52"/>
          <p:cNvPicPr preferRelativeResize="0"/>
          <p:nvPr/>
        </p:nvPicPr>
        <p:blipFill>
          <a:blip r:embed="rId3">
            <a:alphaModFix/>
          </a:blip>
          <a:stretch>
            <a:fillRect/>
          </a:stretch>
        </p:blipFill>
        <p:spPr>
          <a:xfrm>
            <a:off x="4044066" y="1435386"/>
            <a:ext cx="2942572" cy="1208965"/>
          </a:xfrm>
          <a:prstGeom prst="rect">
            <a:avLst/>
          </a:prstGeom>
          <a:noFill/>
          <a:ln>
            <a:noFill/>
          </a:ln>
        </p:spPr>
      </p:pic>
      <p:pic>
        <p:nvPicPr>
          <p:cNvPr id="469" name="Google Shape;469;p52"/>
          <p:cNvPicPr preferRelativeResize="0"/>
          <p:nvPr/>
        </p:nvPicPr>
        <p:blipFill rotWithShape="1">
          <a:blip r:embed="rId4">
            <a:alphaModFix/>
          </a:blip>
          <a:srcRect b="21556" l="29065" r="31830" t="10184"/>
          <a:stretch/>
        </p:blipFill>
        <p:spPr>
          <a:xfrm>
            <a:off x="2157363" y="1317625"/>
            <a:ext cx="1396572" cy="1393025"/>
          </a:xfrm>
          <a:prstGeom prst="rect">
            <a:avLst/>
          </a:prstGeom>
          <a:noFill/>
          <a:ln>
            <a:noFill/>
          </a:ln>
        </p:spPr>
      </p:pic>
      <p:sp>
        <p:nvSpPr>
          <p:cNvPr id="470" name="Google Shape;470;p52"/>
          <p:cNvSpPr txBox="1"/>
          <p:nvPr/>
        </p:nvSpPr>
        <p:spPr>
          <a:xfrm>
            <a:off x="2047800" y="3079750"/>
            <a:ext cx="5048400" cy="90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chemeClr val="dk1"/>
                </a:solidFill>
              </a:rPr>
              <a:t>sdr200.littleinventors.org</a:t>
            </a:r>
            <a:endParaRPr sz="30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28"/>
          <p:cNvPicPr preferRelativeResize="0"/>
          <p:nvPr/>
        </p:nvPicPr>
        <p:blipFill>
          <a:blip r:embed="rId3">
            <a:alphaModFix/>
          </a:blip>
          <a:stretch>
            <a:fillRect/>
          </a:stretch>
        </p:blipFill>
        <p:spPr>
          <a:xfrm rot="957466">
            <a:off x="7421399" y="171882"/>
            <a:ext cx="1133794" cy="1756486"/>
          </a:xfrm>
          <a:prstGeom prst="rect">
            <a:avLst/>
          </a:prstGeom>
          <a:noFill/>
          <a:ln>
            <a:noFill/>
          </a:ln>
        </p:spPr>
      </p:pic>
      <p:pic>
        <p:nvPicPr>
          <p:cNvPr id="158" name="Google Shape;158;p28"/>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159" name="Google Shape;159;p28"/>
          <p:cNvSpPr txBox="1"/>
          <p:nvPr/>
        </p:nvSpPr>
        <p:spPr>
          <a:xfrm rot="1507">
            <a:off x="393214" y="443766"/>
            <a:ext cx="41073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Mission: Little Inventors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60" name="Google Shape;160;p28"/>
          <p:cNvPicPr preferRelativeResize="0"/>
          <p:nvPr/>
        </p:nvPicPr>
        <p:blipFill>
          <a:blip r:embed="rId5">
            <a:alphaModFix/>
          </a:blip>
          <a:stretch>
            <a:fillRect/>
          </a:stretch>
        </p:blipFill>
        <p:spPr>
          <a:xfrm rot="-171976">
            <a:off x="472850" y="1429275"/>
            <a:ext cx="4065248" cy="3286797"/>
          </a:xfrm>
          <a:prstGeom prst="rect">
            <a:avLst/>
          </a:prstGeom>
          <a:noFill/>
          <a:ln>
            <a:noFill/>
          </a:ln>
          <a:effectLst>
            <a:outerShdw blurRad="28575" rotWithShape="0" algn="bl" dir="2340000" dist="28575">
              <a:srgbClr val="000000">
                <a:alpha val="30000"/>
              </a:srgbClr>
            </a:outerShdw>
          </a:effectLst>
        </p:spPr>
      </p:pic>
      <p:pic>
        <p:nvPicPr>
          <p:cNvPr id="161" name="Google Shape;161;p28"/>
          <p:cNvPicPr preferRelativeResize="0"/>
          <p:nvPr/>
        </p:nvPicPr>
        <p:blipFill>
          <a:blip r:embed="rId6">
            <a:alphaModFix/>
          </a:blip>
          <a:stretch>
            <a:fillRect/>
          </a:stretch>
        </p:blipFill>
        <p:spPr>
          <a:xfrm>
            <a:off x="-53750" y="3688375"/>
            <a:ext cx="1729250" cy="1718325"/>
          </a:xfrm>
          <a:prstGeom prst="rect">
            <a:avLst/>
          </a:prstGeom>
          <a:noFill/>
          <a:ln>
            <a:noFill/>
          </a:ln>
        </p:spPr>
      </p:pic>
      <p:pic>
        <p:nvPicPr>
          <p:cNvPr id="162" name="Google Shape;162;p28"/>
          <p:cNvPicPr preferRelativeResize="0"/>
          <p:nvPr/>
        </p:nvPicPr>
        <p:blipFill>
          <a:blip r:embed="rId7">
            <a:alphaModFix/>
          </a:blip>
          <a:stretch>
            <a:fillRect/>
          </a:stretch>
        </p:blipFill>
        <p:spPr>
          <a:xfrm rot="641886">
            <a:off x="4409020" y="4050075"/>
            <a:ext cx="994926" cy="994926"/>
          </a:xfrm>
          <a:prstGeom prst="rect">
            <a:avLst/>
          </a:prstGeom>
          <a:noFill/>
          <a:ln>
            <a:noFill/>
          </a:ln>
        </p:spPr>
      </p:pic>
      <p:pic>
        <p:nvPicPr>
          <p:cNvPr id="163" name="Google Shape;163;p28"/>
          <p:cNvPicPr preferRelativeResize="0"/>
          <p:nvPr/>
        </p:nvPicPr>
        <p:blipFill>
          <a:blip r:embed="rId8">
            <a:alphaModFix/>
          </a:blip>
          <a:stretch>
            <a:fillRect/>
          </a:stretch>
        </p:blipFill>
        <p:spPr>
          <a:xfrm>
            <a:off x="3896225" y="656725"/>
            <a:ext cx="3597150" cy="3597150"/>
          </a:xfrm>
          <a:prstGeom prst="rect">
            <a:avLst/>
          </a:prstGeom>
          <a:noFill/>
          <a:ln>
            <a:noFill/>
          </a:ln>
        </p:spPr>
      </p:pic>
      <p:sp>
        <p:nvSpPr>
          <p:cNvPr id="164" name="Google Shape;164;p28"/>
          <p:cNvSpPr/>
          <p:nvPr/>
        </p:nvSpPr>
        <p:spPr>
          <a:xfrm>
            <a:off x="6498450" y="1797675"/>
            <a:ext cx="2373300" cy="29799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28"/>
          <p:cNvSpPr txBox="1"/>
          <p:nvPr/>
        </p:nvSpPr>
        <p:spPr>
          <a:xfrm>
            <a:off x="6608850" y="1903125"/>
            <a:ext cx="22629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a:t>
            </a:r>
            <a:r>
              <a:rPr b="1" lang="en" sz="1600">
                <a:latin typeface="Calibri"/>
                <a:ea typeface="Calibri"/>
                <a:cs typeface="Calibri"/>
                <a:sym typeface="Calibri"/>
              </a:rPr>
              <a:t>25,000 children </a:t>
            </a:r>
            <a:r>
              <a:rPr lang="en" sz="1600">
                <a:latin typeface="Calibri"/>
                <a:ea typeface="Calibri"/>
                <a:cs typeface="Calibri"/>
                <a:sym typeface="Calibri"/>
              </a:rPr>
              <a:t>from </a:t>
            </a:r>
            <a:r>
              <a:rPr b="1" lang="en" sz="1600">
                <a:latin typeface="Calibri"/>
                <a:ea typeface="Calibri"/>
                <a:cs typeface="Calibri"/>
                <a:sym typeface="Calibri"/>
              </a:rPr>
              <a:t>90 countries </a:t>
            </a:r>
            <a:r>
              <a:rPr lang="en" sz="1600">
                <a:latin typeface="Calibri"/>
                <a:ea typeface="Calibri"/>
                <a:cs typeface="Calibri"/>
                <a:sym typeface="Calibri"/>
              </a:rPr>
              <a:t>around the world have already sent us their invention drawings, and </a:t>
            </a:r>
            <a:r>
              <a:rPr b="1" lang="en" sz="1600">
                <a:latin typeface="Calibri"/>
                <a:ea typeface="Calibri"/>
                <a:cs typeface="Calibri"/>
                <a:sym typeface="Calibri"/>
              </a:rPr>
              <a:t>over 250 of them have been chosen to be </a:t>
            </a:r>
            <a:r>
              <a:rPr b="1" lang="en" sz="1600">
                <a:latin typeface="Calibri"/>
                <a:ea typeface="Calibri"/>
                <a:cs typeface="Calibri"/>
                <a:sym typeface="Calibri"/>
              </a:rPr>
              <a:t>brought to life</a:t>
            </a:r>
            <a:r>
              <a:rPr b="1" lang="en" sz="1600">
                <a:latin typeface="Calibri"/>
                <a:ea typeface="Calibri"/>
                <a:cs typeface="Calibri"/>
                <a:sym typeface="Calibri"/>
              </a:rPr>
              <a:t> </a:t>
            </a:r>
            <a:r>
              <a:rPr lang="en" sz="1600">
                <a:latin typeface="Calibri"/>
                <a:ea typeface="Calibri"/>
                <a:cs typeface="Calibri"/>
                <a:sym typeface="Calibri"/>
              </a:rPr>
              <a:t>by experts makers!			</a:t>
            </a:r>
            <a:endParaRPr sz="16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descr="page3.png" id="171" name="Google Shape;171;p29"/>
          <p:cNvPicPr preferRelativeResize="0"/>
          <p:nvPr/>
        </p:nvPicPr>
        <p:blipFill rotWithShape="1">
          <a:blip r:embed="rId3">
            <a:alphaModFix/>
          </a:blip>
          <a:srcRect b="0" l="0" r="0" t="0"/>
          <a:stretch/>
        </p:blipFill>
        <p:spPr>
          <a:xfrm>
            <a:off x="920024" y="1280150"/>
            <a:ext cx="7492699" cy="3414976"/>
          </a:xfrm>
          <a:prstGeom prst="rect">
            <a:avLst/>
          </a:prstGeom>
          <a:noFill/>
          <a:ln>
            <a:noFill/>
          </a:ln>
        </p:spPr>
      </p:pic>
      <p:sp>
        <p:nvSpPr>
          <p:cNvPr id="172" name="Google Shape;172;p29"/>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73" name="Google Shape;173;p29"/>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74" name="Google Shape;174;p29"/>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3">
            <a:alphaModFix/>
          </a:blip>
          <a:srcRect b="0" l="0" r="0" t="0"/>
          <a:stretch/>
        </p:blipFill>
        <p:spPr>
          <a:xfrm>
            <a:off x="1026800" y="1390575"/>
            <a:ext cx="6970375" cy="3445650"/>
          </a:xfrm>
          <a:prstGeom prst="rect">
            <a:avLst/>
          </a:prstGeom>
          <a:noFill/>
          <a:ln>
            <a:noFill/>
          </a:ln>
        </p:spPr>
      </p:pic>
      <p:pic>
        <p:nvPicPr>
          <p:cNvPr id="181" name="Google Shape;181;p30"/>
          <p:cNvPicPr preferRelativeResize="0"/>
          <p:nvPr/>
        </p:nvPicPr>
        <p:blipFill rotWithShape="1">
          <a:blip r:embed="rId4">
            <a:alphaModFix/>
          </a:blip>
          <a:srcRect b="0" l="0" r="0" t="0"/>
          <a:stretch/>
        </p:blipFill>
        <p:spPr>
          <a:xfrm>
            <a:off x="-463700" y="234500"/>
            <a:ext cx="4928299" cy="779400"/>
          </a:xfrm>
          <a:prstGeom prst="rect">
            <a:avLst/>
          </a:prstGeom>
          <a:noFill/>
          <a:ln>
            <a:noFill/>
          </a:ln>
        </p:spPr>
      </p:pic>
      <p:sp>
        <p:nvSpPr>
          <p:cNvPr id="182" name="Google Shape;182;p30"/>
          <p:cNvSpPr txBox="1"/>
          <p:nvPr/>
        </p:nvSpPr>
        <p:spPr>
          <a:xfrm rot="-59838">
            <a:off x="402334" y="389289"/>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Who needs inventions?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31"/>
          <p:cNvPicPr preferRelativeResize="0"/>
          <p:nvPr/>
        </p:nvPicPr>
        <p:blipFill rotWithShape="1">
          <a:blip r:embed="rId3">
            <a:alphaModFix/>
          </a:blip>
          <a:srcRect b="7697" l="0" r="8324" t="0"/>
          <a:stretch/>
        </p:blipFill>
        <p:spPr>
          <a:xfrm>
            <a:off x="138799" y="3086588"/>
            <a:ext cx="3025475" cy="1993113"/>
          </a:xfrm>
          <a:prstGeom prst="rect">
            <a:avLst/>
          </a:prstGeom>
          <a:noFill/>
          <a:ln>
            <a:noFill/>
          </a:ln>
        </p:spPr>
      </p:pic>
      <p:pic>
        <p:nvPicPr>
          <p:cNvPr id="188" name="Google Shape;188;p31"/>
          <p:cNvPicPr preferRelativeResize="0"/>
          <p:nvPr/>
        </p:nvPicPr>
        <p:blipFill>
          <a:blip r:embed="rId4">
            <a:alphaModFix/>
          </a:blip>
          <a:stretch>
            <a:fillRect/>
          </a:stretch>
        </p:blipFill>
        <p:spPr>
          <a:xfrm>
            <a:off x="6438771" y="1254825"/>
            <a:ext cx="2305753" cy="3458625"/>
          </a:xfrm>
          <a:prstGeom prst="rect">
            <a:avLst/>
          </a:prstGeom>
          <a:noFill/>
          <a:ln>
            <a:noFill/>
          </a:ln>
        </p:spPr>
      </p:pic>
      <p:pic>
        <p:nvPicPr>
          <p:cNvPr id="189" name="Google Shape;189;p31"/>
          <p:cNvPicPr preferRelativeResize="0"/>
          <p:nvPr/>
        </p:nvPicPr>
        <p:blipFill rotWithShape="1">
          <a:blip r:embed="rId5">
            <a:alphaModFix/>
          </a:blip>
          <a:srcRect b="0" l="0" r="0" t="0"/>
          <a:stretch/>
        </p:blipFill>
        <p:spPr>
          <a:xfrm>
            <a:off x="-463850" y="252650"/>
            <a:ext cx="3978876" cy="779400"/>
          </a:xfrm>
          <a:prstGeom prst="rect">
            <a:avLst/>
          </a:prstGeom>
          <a:noFill/>
          <a:ln>
            <a:noFill/>
          </a:ln>
        </p:spPr>
      </p:pic>
      <p:sp>
        <p:nvSpPr>
          <p:cNvPr id="190" name="Google Shape;190;p31"/>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pic>
        <p:nvPicPr>
          <p:cNvPr id="191" name="Google Shape;191;p31"/>
          <p:cNvPicPr preferRelativeResize="0"/>
          <p:nvPr/>
        </p:nvPicPr>
        <p:blipFill rotWithShape="1">
          <a:blip r:embed="rId6">
            <a:alphaModFix/>
          </a:blip>
          <a:srcRect b="-1300" l="9927" r="45333" t="72654"/>
          <a:stretch/>
        </p:blipFill>
        <p:spPr>
          <a:xfrm>
            <a:off x="3745550" y="483000"/>
            <a:ext cx="3365658" cy="1878302"/>
          </a:xfrm>
          <a:prstGeom prst="rect">
            <a:avLst/>
          </a:prstGeom>
          <a:noFill/>
          <a:ln>
            <a:noFill/>
          </a:ln>
        </p:spPr>
      </p:pic>
      <p:sp>
        <p:nvSpPr>
          <p:cNvPr id="192" name="Google Shape;192;p31"/>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sp>
        <p:nvSpPr>
          <p:cNvPr id="193" name="Google Shape;193;p31"/>
          <p:cNvSpPr txBox="1"/>
          <p:nvPr/>
        </p:nvSpPr>
        <p:spPr>
          <a:xfrm>
            <a:off x="7170700" y="324050"/>
            <a:ext cx="1634400" cy="6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Chief Inventor grows flowers in the rain!</a:t>
            </a:r>
            <a:endParaRPr b="0" i="0" sz="1400" u="none" cap="none" strike="noStrike">
              <a:solidFill>
                <a:srgbClr val="000000"/>
              </a:solidFill>
              <a:latin typeface="Calibri"/>
              <a:ea typeface="Calibri"/>
              <a:cs typeface="Calibri"/>
              <a:sym typeface="Calibri"/>
            </a:endParaRPr>
          </a:p>
        </p:txBody>
      </p:sp>
      <p:pic>
        <p:nvPicPr>
          <p:cNvPr id="194" name="Google Shape;194;p31"/>
          <p:cNvPicPr preferRelativeResize="0"/>
          <p:nvPr/>
        </p:nvPicPr>
        <p:blipFill>
          <a:blip r:embed="rId7">
            <a:alphaModFix/>
          </a:blip>
          <a:stretch>
            <a:fillRect/>
          </a:stretch>
        </p:blipFill>
        <p:spPr>
          <a:xfrm>
            <a:off x="8074723" y="1082950"/>
            <a:ext cx="380578" cy="568025"/>
          </a:xfrm>
          <a:prstGeom prst="rect">
            <a:avLst/>
          </a:prstGeom>
          <a:noFill/>
          <a:ln>
            <a:noFill/>
          </a:ln>
        </p:spPr>
      </p:pic>
      <p:pic>
        <p:nvPicPr>
          <p:cNvPr id="195" name="Google Shape;195;p31"/>
          <p:cNvPicPr preferRelativeResize="0"/>
          <p:nvPr/>
        </p:nvPicPr>
        <p:blipFill>
          <a:blip r:embed="rId8">
            <a:alphaModFix/>
          </a:blip>
          <a:stretch>
            <a:fillRect/>
          </a:stretch>
        </p:blipFill>
        <p:spPr>
          <a:xfrm>
            <a:off x="1585450" y="1138675"/>
            <a:ext cx="2385751" cy="2113865"/>
          </a:xfrm>
          <a:prstGeom prst="rect">
            <a:avLst/>
          </a:prstGeom>
          <a:noFill/>
          <a:ln>
            <a:noFill/>
          </a:ln>
        </p:spPr>
      </p:pic>
      <p:pic>
        <p:nvPicPr>
          <p:cNvPr id="196" name="Google Shape;196;p31"/>
          <p:cNvPicPr preferRelativeResize="0"/>
          <p:nvPr/>
        </p:nvPicPr>
        <p:blipFill rotWithShape="1">
          <a:blip r:embed="rId9">
            <a:alphaModFix/>
          </a:blip>
          <a:srcRect b="0" l="0" r="7218" t="0"/>
          <a:stretch/>
        </p:blipFill>
        <p:spPr>
          <a:xfrm>
            <a:off x="3464450" y="2474527"/>
            <a:ext cx="2838912" cy="250549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32"/>
          <p:cNvPicPr preferRelativeResize="0"/>
          <p:nvPr/>
        </p:nvPicPr>
        <p:blipFill>
          <a:blip r:embed="rId3">
            <a:alphaModFix/>
          </a:blip>
          <a:stretch>
            <a:fillRect/>
          </a:stretch>
        </p:blipFill>
        <p:spPr>
          <a:xfrm>
            <a:off x="1677500" y="165825"/>
            <a:ext cx="6614973" cy="4754501"/>
          </a:xfrm>
          <a:prstGeom prst="rect">
            <a:avLst/>
          </a:prstGeom>
          <a:noFill/>
          <a:ln>
            <a:noFill/>
          </a:ln>
        </p:spPr>
      </p:pic>
      <p:pic>
        <p:nvPicPr>
          <p:cNvPr id="203" name="Google Shape;203;p32">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204" name="Google Shape;204;p32"/>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205" name="Google Shape;205;p32"/>
          <p:cNvPicPr preferRelativeResize="0"/>
          <p:nvPr/>
        </p:nvPicPr>
        <p:blipFill rotWithShape="1">
          <a:blip r:embed="rId7">
            <a:alphaModFix/>
          </a:blip>
          <a:srcRect b="0" l="43371" r="0" t="0"/>
          <a:stretch/>
        </p:blipFill>
        <p:spPr>
          <a:xfrm>
            <a:off x="-306050" y="542975"/>
            <a:ext cx="2897474" cy="795000"/>
          </a:xfrm>
          <a:prstGeom prst="rect">
            <a:avLst/>
          </a:prstGeom>
          <a:noFill/>
          <a:ln>
            <a:noFill/>
          </a:ln>
        </p:spPr>
      </p:pic>
      <p:sp>
        <p:nvSpPr>
          <p:cNvPr id="206" name="Google Shape;206;p32"/>
          <p:cNvSpPr txBox="1"/>
          <p:nvPr/>
        </p:nvSpPr>
        <p:spPr>
          <a:xfrm rot="-59658">
            <a:off x="403933" y="677478"/>
            <a:ext cx="1901686" cy="52598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207" name="Google Shape;207;p32"/>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33"/>
          <p:cNvPicPr preferRelativeResize="0"/>
          <p:nvPr/>
        </p:nvPicPr>
        <p:blipFill>
          <a:blip r:embed="rId3">
            <a:alphaModFix/>
          </a:blip>
          <a:stretch>
            <a:fillRect/>
          </a:stretch>
        </p:blipFill>
        <p:spPr>
          <a:xfrm>
            <a:off x="4874050" y="1182929"/>
            <a:ext cx="3763875" cy="3681072"/>
          </a:xfrm>
          <a:prstGeom prst="rect">
            <a:avLst/>
          </a:prstGeom>
          <a:noFill/>
          <a:ln>
            <a:noFill/>
          </a:ln>
        </p:spPr>
      </p:pic>
      <p:sp>
        <p:nvSpPr>
          <p:cNvPr id="213" name="Google Shape;213;p33"/>
          <p:cNvSpPr/>
          <p:nvPr/>
        </p:nvSpPr>
        <p:spPr>
          <a:xfrm>
            <a:off x="868613" y="3322313"/>
            <a:ext cx="3763800" cy="1276800"/>
          </a:xfrm>
          <a:prstGeom prst="doubleWave">
            <a:avLst>
              <a:gd fmla="val 1974" name="adj1"/>
              <a:gd fmla="val 904"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4" name="Google Shape;214;p33"/>
          <p:cNvPicPr preferRelativeResize="0"/>
          <p:nvPr/>
        </p:nvPicPr>
        <p:blipFill rotWithShape="1">
          <a:blip r:embed="rId4">
            <a:alphaModFix/>
          </a:blip>
          <a:srcRect b="0" l="0" r="0" t="0"/>
          <a:stretch/>
        </p:blipFill>
        <p:spPr>
          <a:xfrm>
            <a:off x="-199500" y="247425"/>
            <a:ext cx="5905774" cy="779400"/>
          </a:xfrm>
          <a:prstGeom prst="rect">
            <a:avLst/>
          </a:prstGeom>
          <a:noFill/>
          <a:ln>
            <a:noFill/>
          </a:ln>
        </p:spPr>
      </p:pic>
      <p:sp>
        <p:nvSpPr>
          <p:cNvPr id="215" name="Google Shape;215;p33"/>
          <p:cNvSpPr txBox="1"/>
          <p:nvPr/>
        </p:nvSpPr>
        <p:spPr>
          <a:xfrm rot="1421">
            <a:off x="239075" y="444075"/>
            <a:ext cx="58074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Stockton &amp; Darlington Railway 200</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6" name="Google Shape;216;p33"/>
          <p:cNvSpPr/>
          <p:nvPr/>
        </p:nvSpPr>
        <p:spPr>
          <a:xfrm>
            <a:off x="357175" y="1415825"/>
            <a:ext cx="3763800" cy="13473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7" name="Google Shape;217;p33"/>
          <p:cNvPicPr preferRelativeResize="0"/>
          <p:nvPr/>
        </p:nvPicPr>
        <p:blipFill>
          <a:blip r:embed="rId5">
            <a:alphaModFix/>
          </a:blip>
          <a:stretch>
            <a:fillRect/>
          </a:stretch>
        </p:blipFill>
        <p:spPr>
          <a:xfrm>
            <a:off x="4816300" y="1124175"/>
            <a:ext cx="3947223" cy="3798573"/>
          </a:xfrm>
          <a:prstGeom prst="rect">
            <a:avLst/>
          </a:prstGeom>
          <a:noFill/>
          <a:ln>
            <a:noFill/>
          </a:ln>
        </p:spPr>
      </p:pic>
      <p:pic>
        <p:nvPicPr>
          <p:cNvPr id="218" name="Google Shape;218;p33"/>
          <p:cNvPicPr preferRelativeResize="0"/>
          <p:nvPr/>
        </p:nvPicPr>
        <p:blipFill>
          <a:blip r:embed="rId6">
            <a:alphaModFix/>
          </a:blip>
          <a:stretch>
            <a:fillRect/>
          </a:stretch>
        </p:blipFill>
        <p:spPr>
          <a:xfrm rot="2700000">
            <a:off x="6381011" y="517838"/>
            <a:ext cx="483276" cy="391576"/>
          </a:xfrm>
          <a:prstGeom prst="rect">
            <a:avLst/>
          </a:prstGeom>
          <a:noFill/>
          <a:ln>
            <a:noFill/>
          </a:ln>
        </p:spPr>
      </p:pic>
      <p:pic>
        <p:nvPicPr>
          <p:cNvPr id="219" name="Google Shape;219;p33"/>
          <p:cNvPicPr preferRelativeResize="0"/>
          <p:nvPr/>
        </p:nvPicPr>
        <p:blipFill>
          <a:blip r:embed="rId7">
            <a:alphaModFix/>
          </a:blip>
          <a:stretch>
            <a:fillRect/>
          </a:stretch>
        </p:blipFill>
        <p:spPr>
          <a:xfrm rot="1835672">
            <a:off x="2369225" y="1231675"/>
            <a:ext cx="666150" cy="262654"/>
          </a:xfrm>
          <a:prstGeom prst="rect">
            <a:avLst/>
          </a:prstGeom>
          <a:noFill/>
          <a:ln>
            <a:noFill/>
          </a:ln>
        </p:spPr>
      </p:pic>
      <p:pic>
        <p:nvPicPr>
          <p:cNvPr id="220" name="Google Shape;220;p33"/>
          <p:cNvPicPr preferRelativeResize="0"/>
          <p:nvPr/>
        </p:nvPicPr>
        <p:blipFill>
          <a:blip r:embed="rId8">
            <a:alphaModFix/>
          </a:blip>
          <a:stretch>
            <a:fillRect/>
          </a:stretch>
        </p:blipFill>
        <p:spPr>
          <a:xfrm flipH="1" rot="3879205">
            <a:off x="5651977" y="1492843"/>
            <a:ext cx="1492891" cy="328436"/>
          </a:xfrm>
          <a:prstGeom prst="rect">
            <a:avLst/>
          </a:prstGeom>
          <a:noFill/>
          <a:ln>
            <a:noFill/>
          </a:ln>
        </p:spPr>
      </p:pic>
      <p:pic>
        <p:nvPicPr>
          <p:cNvPr id="221" name="Google Shape;221;p33"/>
          <p:cNvPicPr preferRelativeResize="0"/>
          <p:nvPr/>
        </p:nvPicPr>
        <p:blipFill>
          <a:blip r:embed="rId9">
            <a:alphaModFix/>
          </a:blip>
          <a:stretch>
            <a:fillRect/>
          </a:stretch>
        </p:blipFill>
        <p:spPr>
          <a:xfrm>
            <a:off x="8493501" y="4218754"/>
            <a:ext cx="475825" cy="287846"/>
          </a:xfrm>
          <a:prstGeom prst="rect">
            <a:avLst/>
          </a:prstGeom>
          <a:noFill/>
          <a:ln>
            <a:noFill/>
          </a:ln>
        </p:spPr>
      </p:pic>
      <p:pic>
        <p:nvPicPr>
          <p:cNvPr id="222" name="Google Shape;222;p33"/>
          <p:cNvPicPr preferRelativeResize="0"/>
          <p:nvPr/>
        </p:nvPicPr>
        <p:blipFill>
          <a:blip r:embed="rId10">
            <a:alphaModFix/>
          </a:blip>
          <a:stretch>
            <a:fillRect/>
          </a:stretch>
        </p:blipFill>
        <p:spPr>
          <a:xfrm rot="-944183">
            <a:off x="175674" y="3934822"/>
            <a:ext cx="601029" cy="303909"/>
          </a:xfrm>
          <a:prstGeom prst="rect">
            <a:avLst/>
          </a:prstGeom>
          <a:noFill/>
          <a:ln>
            <a:noFill/>
          </a:ln>
        </p:spPr>
      </p:pic>
      <p:pic>
        <p:nvPicPr>
          <p:cNvPr id="223" name="Google Shape;223;p33"/>
          <p:cNvPicPr preferRelativeResize="0"/>
          <p:nvPr/>
        </p:nvPicPr>
        <p:blipFill>
          <a:blip r:embed="rId11">
            <a:alphaModFix/>
          </a:blip>
          <a:stretch>
            <a:fillRect/>
          </a:stretch>
        </p:blipFill>
        <p:spPr>
          <a:xfrm>
            <a:off x="3805225" y="2618338"/>
            <a:ext cx="397775" cy="415450"/>
          </a:xfrm>
          <a:prstGeom prst="rect">
            <a:avLst/>
          </a:prstGeom>
          <a:noFill/>
          <a:ln>
            <a:noFill/>
          </a:ln>
        </p:spPr>
      </p:pic>
      <p:pic>
        <p:nvPicPr>
          <p:cNvPr id="224" name="Google Shape;224;p33"/>
          <p:cNvPicPr preferRelativeResize="0"/>
          <p:nvPr/>
        </p:nvPicPr>
        <p:blipFill>
          <a:blip r:embed="rId12">
            <a:alphaModFix/>
          </a:blip>
          <a:stretch>
            <a:fillRect/>
          </a:stretch>
        </p:blipFill>
        <p:spPr>
          <a:xfrm rot="991926">
            <a:off x="8265265" y="739768"/>
            <a:ext cx="676169" cy="294298"/>
          </a:xfrm>
          <a:prstGeom prst="rect">
            <a:avLst/>
          </a:prstGeom>
          <a:noFill/>
          <a:ln>
            <a:noFill/>
          </a:ln>
        </p:spPr>
      </p:pic>
      <p:pic>
        <p:nvPicPr>
          <p:cNvPr id="225" name="Google Shape;225;p33"/>
          <p:cNvPicPr preferRelativeResize="0"/>
          <p:nvPr/>
        </p:nvPicPr>
        <p:blipFill>
          <a:blip r:embed="rId13">
            <a:alphaModFix/>
          </a:blip>
          <a:stretch>
            <a:fillRect/>
          </a:stretch>
        </p:blipFill>
        <p:spPr>
          <a:xfrm>
            <a:off x="3584400" y="4667757"/>
            <a:ext cx="618600" cy="361168"/>
          </a:xfrm>
          <a:prstGeom prst="rect">
            <a:avLst/>
          </a:prstGeom>
          <a:noFill/>
          <a:ln>
            <a:noFill/>
          </a:ln>
        </p:spPr>
      </p:pic>
      <p:pic>
        <p:nvPicPr>
          <p:cNvPr id="226" name="Google Shape;226;p33"/>
          <p:cNvPicPr preferRelativeResize="0"/>
          <p:nvPr/>
        </p:nvPicPr>
        <p:blipFill>
          <a:blip r:embed="rId14">
            <a:alphaModFix/>
          </a:blip>
          <a:stretch>
            <a:fillRect/>
          </a:stretch>
        </p:blipFill>
        <p:spPr>
          <a:xfrm rot="1168921">
            <a:off x="-122336" y="2694067"/>
            <a:ext cx="781573" cy="280291"/>
          </a:xfrm>
          <a:prstGeom prst="rect">
            <a:avLst/>
          </a:prstGeom>
          <a:noFill/>
          <a:ln>
            <a:noFill/>
          </a:ln>
        </p:spPr>
      </p:pic>
      <p:pic>
        <p:nvPicPr>
          <p:cNvPr id="227" name="Google Shape;227;p33"/>
          <p:cNvPicPr preferRelativeResize="0"/>
          <p:nvPr/>
        </p:nvPicPr>
        <p:blipFill>
          <a:blip r:embed="rId12">
            <a:alphaModFix/>
          </a:blip>
          <a:stretch>
            <a:fillRect/>
          </a:stretch>
        </p:blipFill>
        <p:spPr>
          <a:xfrm rot="991900">
            <a:off x="1308709" y="3131819"/>
            <a:ext cx="569331" cy="247791"/>
          </a:xfrm>
          <a:prstGeom prst="rect">
            <a:avLst/>
          </a:prstGeom>
          <a:noFill/>
          <a:ln>
            <a:noFill/>
          </a:ln>
        </p:spPr>
      </p:pic>
      <p:sp>
        <p:nvSpPr>
          <p:cNvPr id="228" name="Google Shape;228;p33"/>
          <p:cNvSpPr txBox="1"/>
          <p:nvPr/>
        </p:nvSpPr>
        <p:spPr>
          <a:xfrm>
            <a:off x="503175" y="1614075"/>
            <a:ext cx="3653400" cy="127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S&amp;DR200 is a festival celebrating 200 years since the invention of the first passenger steam train! </a:t>
            </a:r>
            <a:endParaRPr sz="1800">
              <a:solidFill>
                <a:schemeClr val="dk1"/>
              </a:solidFill>
            </a:endParaRPr>
          </a:p>
        </p:txBody>
      </p:sp>
      <p:sp>
        <p:nvSpPr>
          <p:cNvPr id="229" name="Google Shape;229;p33"/>
          <p:cNvSpPr txBox="1"/>
          <p:nvPr/>
        </p:nvSpPr>
        <p:spPr>
          <a:xfrm>
            <a:off x="984763" y="3448363"/>
            <a:ext cx="3653400" cy="127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The Locomotion 1 was invented in Newcastle for the Stockton and Darlington railway!  </a:t>
            </a:r>
            <a:endParaRPr sz="1800">
              <a:solidFill>
                <a:schemeClr val="dk1"/>
              </a:solidFill>
            </a:endParaRPr>
          </a:p>
        </p:txBody>
      </p:sp>
      <p:pic>
        <p:nvPicPr>
          <p:cNvPr id="230" name="Google Shape;230;p33"/>
          <p:cNvPicPr preferRelativeResize="0"/>
          <p:nvPr/>
        </p:nvPicPr>
        <p:blipFill rotWithShape="1">
          <a:blip r:embed="rId15">
            <a:alphaModFix/>
          </a:blip>
          <a:srcRect b="21556" l="29065" r="31830" t="10184"/>
          <a:stretch/>
        </p:blipFill>
        <p:spPr>
          <a:xfrm>
            <a:off x="145725" y="4218753"/>
            <a:ext cx="847323" cy="84517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34"/>
          <p:cNvPicPr preferRelativeResize="0"/>
          <p:nvPr/>
        </p:nvPicPr>
        <p:blipFill>
          <a:blip r:embed="rId3">
            <a:alphaModFix/>
          </a:blip>
          <a:stretch>
            <a:fillRect/>
          </a:stretch>
        </p:blipFill>
        <p:spPr>
          <a:xfrm>
            <a:off x="2573139" y="971544"/>
            <a:ext cx="5525888" cy="3595305"/>
          </a:xfrm>
          <a:prstGeom prst="rect">
            <a:avLst/>
          </a:prstGeom>
          <a:noFill/>
          <a:ln>
            <a:noFill/>
          </a:ln>
        </p:spPr>
      </p:pic>
      <p:pic>
        <p:nvPicPr>
          <p:cNvPr id="236" name="Google Shape;236;p34"/>
          <p:cNvPicPr preferRelativeResize="0"/>
          <p:nvPr/>
        </p:nvPicPr>
        <p:blipFill>
          <a:blip r:embed="rId4">
            <a:alphaModFix/>
          </a:blip>
          <a:stretch>
            <a:fillRect/>
          </a:stretch>
        </p:blipFill>
        <p:spPr>
          <a:xfrm>
            <a:off x="2498024" y="897125"/>
            <a:ext cx="5708976" cy="3795600"/>
          </a:xfrm>
          <a:prstGeom prst="rect">
            <a:avLst/>
          </a:prstGeom>
          <a:noFill/>
          <a:ln>
            <a:noFill/>
          </a:ln>
        </p:spPr>
      </p:pic>
      <p:sp>
        <p:nvSpPr>
          <p:cNvPr id="237" name="Google Shape;237;p34">
            <a:hlinkClick r:id="rId5"/>
          </p:cNvPr>
          <p:cNvSpPr/>
          <p:nvPr/>
        </p:nvSpPr>
        <p:spPr>
          <a:xfrm rot="5400000">
            <a:off x="4862563" y="2206175"/>
            <a:ext cx="1323900" cy="1019100"/>
          </a:xfrm>
          <a:prstGeom prst="triangle">
            <a:avLst>
              <a:gd fmla="val 50000"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38" name="Google Shape;238;p34"/>
          <p:cNvPicPr preferRelativeResize="0"/>
          <p:nvPr/>
        </p:nvPicPr>
        <p:blipFill rotWithShape="1">
          <a:blip r:embed="rId6">
            <a:alphaModFix/>
          </a:blip>
          <a:srcRect b="0" l="0" r="0" t="0"/>
          <a:stretch/>
        </p:blipFill>
        <p:spPr>
          <a:xfrm>
            <a:off x="-199500" y="247425"/>
            <a:ext cx="2492152" cy="779400"/>
          </a:xfrm>
          <a:prstGeom prst="rect">
            <a:avLst/>
          </a:prstGeom>
          <a:noFill/>
          <a:ln>
            <a:noFill/>
          </a:ln>
        </p:spPr>
      </p:pic>
      <p:sp>
        <p:nvSpPr>
          <p:cNvPr id="239" name="Google Shape;239;p34"/>
          <p:cNvSpPr txBox="1"/>
          <p:nvPr/>
        </p:nvSpPr>
        <p:spPr>
          <a:xfrm rot="1679">
            <a:off x="239075" y="443325"/>
            <a:ext cx="18432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Watch</a:t>
            </a:r>
            <a:r>
              <a:rPr b="1" lang="en" sz="2800">
                <a:solidFill>
                  <a:schemeClr val="dk1"/>
                </a:solidFill>
                <a:latin typeface="Calibri"/>
                <a:ea typeface="Calibri"/>
                <a:cs typeface="Calibri"/>
                <a:sym typeface="Calibri"/>
              </a:rPr>
              <a:t> this!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240" name="Google Shape;240;p34"/>
          <p:cNvPicPr preferRelativeResize="0"/>
          <p:nvPr/>
        </p:nvPicPr>
        <p:blipFill rotWithShape="1">
          <a:blip r:embed="rId7">
            <a:alphaModFix/>
          </a:blip>
          <a:srcRect b="54184" l="4326" r="67936" t="2804"/>
          <a:stretch/>
        </p:blipFill>
        <p:spPr>
          <a:xfrm>
            <a:off x="110749" y="2053774"/>
            <a:ext cx="3258675" cy="2020676"/>
          </a:xfrm>
          <a:prstGeom prst="rect">
            <a:avLst/>
          </a:prstGeom>
          <a:noFill/>
          <a:ln>
            <a:noFill/>
          </a:ln>
        </p:spPr>
      </p:pic>
      <p:sp>
        <p:nvSpPr>
          <p:cNvPr id="241" name="Google Shape;241;p34"/>
          <p:cNvSpPr txBox="1"/>
          <p:nvPr/>
        </p:nvSpPr>
        <p:spPr>
          <a:xfrm>
            <a:off x="5980800" y="153750"/>
            <a:ext cx="29130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300">
                <a:latin typeface="Calibri"/>
                <a:ea typeface="Calibri"/>
                <a:cs typeface="Calibri"/>
                <a:sym typeface="Calibri"/>
              </a:rPr>
              <a:t>CLICK TO WATCH!</a:t>
            </a:r>
            <a:endParaRPr b="1" sz="2300">
              <a:solidFill>
                <a:schemeClr val="dk1"/>
              </a:solidFill>
              <a:latin typeface="Calibri"/>
              <a:ea typeface="Calibri"/>
              <a:cs typeface="Calibri"/>
              <a:sym typeface="Calibri"/>
            </a:endParaRPr>
          </a:p>
        </p:txBody>
      </p:sp>
      <p:pic>
        <p:nvPicPr>
          <p:cNvPr id="242" name="Google Shape;242;p34"/>
          <p:cNvPicPr preferRelativeResize="0"/>
          <p:nvPr/>
        </p:nvPicPr>
        <p:blipFill>
          <a:blip r:embed="rId8">
            <a:alphaModFix/>
          </a:blip>
          <a:stretch>
            <a:fillRect/>
          </a:stretch>
        </p:blipFill>
        <p:spPr>
          <a:xfrm>
            <a:off x="6418200" y="674125"/>
            <a:ext cx="886400" cy="1322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